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13BF463-A2AC-457E-BBB1-10A43D6CB40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87763A-36EB-449E-ADBE-F59AC4537C4B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18E4C-EE22-41CC-903B-C27A66349677}" type="slidenum">
              <a:rPr lang="en-US"/>
              <a:pPr/>
              <a:t>10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587041-D36B-44D9-AB8B-7ADCE3DF2B3A}" type="slidenum">
              <a:rPr lang="en-US"/>
              <a:pPr/>
              <a:t>11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890C16-D68B-4CDF-9B22-B0A0F971E41C}" type="slidenum">
              <a:rPr lang="en-US"/>
              <a:pPr/>
              <a:t>12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51DAFE-10B0-45A2-8730-65892DCCB8DA}" type="slidenum">
              <a:rPr lang="en-US"/>
              <a:pPr/>
              <a:t>13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CA29B1-7E40-4E7C-91EC-BDD8872C5FD8}" type="slidenum">
              <a:rPr lang="en-US"/>
              <a:pPr/>
              <a:t>14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78C72A-55F1-41D9-BC22-0FFE96D8AE06}" type="slidenum">
              <a:rPr lang="en-US"/>
              <a:pPr/>
              <a:t>15</a:t>
            </a:fld>
            <a:endParaRPr lang="en-US"/>
          </a:p>
        </p:txBody>
      </p:sp>
      <p:sp>
        <p:nvSpPr>
          <p:cNvPr id="1003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38F903-AC46-4D80-B36F-27C5C3711B65}" type="slidenum">
              <a:rPr lang="en-US"/>
              <a:pPr/>
              <a:t>16</a:t>
            </a:fld>
            <a:endParaRPr lang="en-US"/>
          </a:p>
        </p:txBody>
      </p:sp>
      <p:sp>
        <p:nvSpPr>
          <p:cNvPr id="100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E85BB7-27BB-4B8B-BD2C-8499CB0B8562}" type="slidenum">
              <a:rPr lang="en-US"/>
              <a:pPr/>
              <a:t>17</a:t>
            </a:fld>
            <a:endParaRPr lang="en-US"/>
          </a:p>
        </p:txBody>
      </p:sp>
      <p:sp>
        <p:nvSpPr>
          <p:cNvPr id="1228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99557-70A3-46AC-BB0A-3A4C9BB09749}" type="slidenum">
              <a:rPr lang="en-US"/>
              <a:pPr/>
              <a:t>18</a:t>
            </a:fld>
            <a:endParaRPr lang="en-US"/>
          </a:p>
        </p:txBody>
      </p:sp>
      <p:sp>
        <p:nvSpPr>
          <p:cNvPr id="1230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1A5118-AEE1-4D05-A04A-3E6184B22C20}" type="slidenum">
              <a:rPr lang="en-US"/>
              <a:pPr/>
              <a:t>19</a:t>
            </a:fld>
            <a:endParaRPr lang="en-US"/>
          </a:p>
        </p:txBody>
      </p:sp>
      <p:sp>
        <p:nvSpPr>
          <p:cNvPr id="1232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FF5C71-21C3-4A73-8B7D-774C61D9B791}" type="slidenum">
              <a:rPr lang="en-US"/>
              <a:pPr/>
              <a:t>2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C4280C-96E1-4DBA-8C19-860ECDDAB440}" type="slidenum">
              <a:rPr lang="en-US"/>
              <a:pPr/>
              <a:t>20</a:t>
            </a:fld>
            <a:endParaRPr lang="en-US"/>
          </a:p>
        </p:txBody>
      </p:sp>
      <p:sp>
        <p:nvSpPr>
          <p:cNvPr id="123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21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22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DA6E08-9DA2-4202-A8AF-70CDAAA559DF}" type="slidenum">
              <a:rPr lang="en-US"/>
              <a:pPr/>
              <a:t>23</a:t>
            </a:fld>
            <a:endParaRPr lang="en-US"/>
          </a:p>
        </p:txBody>
      </p:sp>
      <p:sp>
        <p:nvSpPr>
          <p:cNvPr id="1236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6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BC540E-D0AD-405F-95C8-15EB80853CE7}" type="slidenum">
              <a:rPr lang="en-US"/>
              <a:pPr/>
              <a:t>24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428DAA-9BCD-47CE-91FA-86A01B8E7EE8}" type="slidenum">
              <a:rPr lang="en-US"/>
              <a:pPr/>
              <a:t>25</a:t>
            </a:fld>
            <a:endParaRPr lang="en-US"/>
          </a:p>
        </p:txBody>
      </p:sp>
      <p:sp>
        <p:nvSpPr>
          <p:cNvPr id="1249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5CDF6-CB46-486F-8CC8-5ECEA8DC95AE}" type="slidenum">
              <a:rPr lang="en-US"/>
              <a:pPr/>
              <a:t>26</a:t>
            </a:fld>
            <a:endParaRPr lang="en-US"/>
          </a:p>
        </p:txBody>
      </p:sp>
      <p:sp>
        <p:nvSpPr>
          <p:cNvPr id="125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AB99F1-6095-45B8-ACE5-DE19A7C66A87}" type="slidenum">
              <a:rPr lang="en-US"/>
              <a:pPr/>
              <a:t>27</a:t>
            </a:fld>
            <a:endParaRPr lang="en-US"/>
          </a:p>
        </p:txBody>
      </p:sp>
      <p:sp>
        <p:nvSpPr>
          <p:cNvPr id="1253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3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662F90-8A18-42D8-93AD-EC23AE8ED298}" type="slidenum">
              <a:rPr lang="en-US"/>
              <a:pPr/>
              <a:t>28</a:t>
            </a:fld>
            <a:endParaRPr lang="en-US"/>
          </a:p>
        </p:txBody>
      </p:sp>
      <p:sp>
        <p:nvSpPr>
          <p:cNvPr id="1255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68CA31-D67D-4911-827C-82A6FC4739C1}" type="slidenum">
              <a:rPr lang="en-US"/>
              <a:pPr/>
              <a:t>29</a:t>
            </a:fld>
            <a:endParaRPr lang="en-US"/>
          </a:p>
        </p:txBody>
      </p:sp>
      <p:sp>
        <p:nvSpPr>
          <p:cNvPr id="1257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3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BBD764-A05F-4051-A490-AAB3B4B901E8}" type="slidenum">
              <a:rPr lang="en-US"/>
              <a:pPr/>
              <a:t>30</a:t>
            </a:fld>
            <a:endParaRPr lang="en-US"/>
          </a:p>
        </p:txBody>
      </p:sp>
      <p:sp>
        <p:nvSpPr>
          <p:cNvPr id="1259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F56368-0A73-49D2-A64C-3B759E9716A5}" type="slidenum">
              <a:rPr lang="en-US"/>
              <a:pPr/>
              <a:t>32</a:t>
            </a:fld>
            <a:endParaRPr lang="en-US"/>
          </a:p>
        </p:txBody>
      </p:sp>
      <p:sp>
        <p:nvSpPr>
          <p:cNvPr id="1265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5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D3EE67-B3F8-44C1-98B8-6D024C760B57}" type="slidenum">
              <a:rPr lang="en-US"/>
              <a:pPr/>
              <a:t>33</a:t>
            </a:fld>
            <a:endParaRPr lang="en-US"/>
          </a:p>
        </p:txBody>
      </p:sp>
      <p:sp>
        <p:nvSpPr>
          <p:cNvPr id="1267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7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8AA203-0FEA-4583-91EE-529074B754DC}" type="slidenum">
              <a:rPr lang="en-US"/>
              <a:pPr/>
              <a:t>34</a:t>
            </a:fld>
            <a:endParaRPr lang="en-US"/>
          </a:p>
        </p:txBody>
      </p:sp>
      <p:sp>
        <p:nvSpPr>
          <p:cNvPr id="1269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5951F1-BA7E-4B1C-83BB-B51F76AC344E}" type="slidenum">
              <a:rPr lang="en-US"/>
              <a:pPr/>
              <a:t>35</a:t>
            </a:fld>
            <a:endParaRPr lang="en-US"/>
          </a:p>
        </p:txBody>
      </p:sp>
      <p:sp>
        <p:nvSpPr>
          <p:cNvPr id="101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F4B980-B28B-4DCF-B59B-D62F6AD4B3EC}" type="slidenum">
              <a:rPr lang="en-US"/>
              <a:pPr/>
              <a:t>36</a:t>
            </a:fld>
            <a:endParaRPr lang="en-US"/>
          </a:p>
        </p:txBody>
      </p:sp>
      <p:sp>
        <p:nvSpPr>
          <p:cNvPr id="101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E0919F-1F9E-4DC5-908C-FF6AF1CE3C33}" type="slidenum">
              <a:rPr lang="en-US"/>
              <a:pPr/>
              <a:t>37</a:t>
            </a:fld>
            <a:endParaRPr lang="en-US"/>
          </a:p>
        </p:txBody>
      </p:sp>
      <p:sp>
        <p:nvSpPr>
          <p:cNvPr id="101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BAE83F-C6F5-466C-9268-F7865516C45E}" type="slidenum">
              <a:rPr lang="en-US"/>
              <a:pPr/>
              <a:t>38</a:t>
            </a:fld>
            <a:endParaRPr lang="en-US"/>
          </a:p>
        </p:txBody>
      </p:sp>
      <p:sp>
        <p:nvSpPr>
          <p:cNvPr id="101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57B1-67CA-4AF1-A6F5-15FD9AF4447E}" type="slidenum">
              <a:rPr lang="en-US"/>
              <a:pPr/>
              <a:t>39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57B1-67CA-4AF1-A6F5-15FD9AF4447E}" type="slidenum">
              <a:rPr lang="en-US"/>
              <a:pPr/>
              <a:t>40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4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AAD9C9-4311-4FE4-B4B4-1A29B9B7E3C2}" type="slidenum">
              <a:rPr lang="en-US"/>
              <a:pPr/>
              <a:t>41</a:t>
            </a:fld>
            <a:endParaRPr lang="en-US"/>
          </a:p>
        </p:txBody>
      </p:sp>
      <p:sp>
        <p:nvSpPr>
          <p:cNvPr id="102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CADCFE-2318-4D6A-B629-598F773F9E2A}" type="slidenum">
              <a:rPr lang="en-US"/>
              <a:pPr/>
              <a:t>42</a:t>
            </a:fld>
            <a:endParaRPr lang="en-US"/>
          </a:p>
        </p:txBody>
      </p:sp>
      <p:sp>
        <p:nvSpPr>
          <p:cNvPr id="102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437A1D-6C6E-4CD1-AADC-B0B19D497433}" type="slidenum">
              <a:rPr lang="en-US"/>
              <a:pPr/>
              <a:t>43</a:t>
            </a:fld>
            <a:endParaRPr lang="en-US"/>
          </a:p>
        </p:txBody>
      </p:sp>
      <p:sp>
        <p:nvSpPr>
          <p:cNvPr id="102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32218B-F46C-470A-8650-C4027DD9149A}" type="slidenum">
              <a:rPr lang="en-US"/>
              <a:pPr/>
              <a:t>44</a:t>
            </a:fld>
            <a:endParaRPr lang="en-US"/>
          </a:p>
        </p:txBody>
      </p:sp>
      <p:sp>
        <p:nvSpPr>
          <p:cNvPr id="121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415312-AD2C-4B77-A409-827D8AFD9836}" type="slidenum">
              <a:rPr lang="en-US"/>
              <a:pPr/>
              <a:t>5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278A2-C875-41B7-89B1-2AB300FC6452}" type="slidenum">
              <a:rPr lang="en-US"/>
              <a:pPr/>
              <a:t>6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F3235-BA1A-4346-9D2A-4C31C930351A}" type="slidenum">
              <a:rPr lang="en-US"/>
              <a:pPr/>
              <a:t>7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8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9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56451-3C4C-496C-9331-720669CD97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70C3B-75C3-4C93-A2D5-C0BF0CBC61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C0952-CBB3-456D-8A12-DA38615678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48088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407035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5988" y="6505575"/>
            <a:ext cx="1447800" cy="352425"/>
          </a:xfrm>
        </p:spPr>
        <p:txBody>
          <a:bodyPr/>
          <a:lstStyle>
            <a:lvl1pPr>
              <a:defRPr/>
            </a:lvl1pPr>
          </a:lstStyle>
          <a:p>
            <a:fld id="{BCC5BFEC-8358-4083-8530-0AD0135518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DF25F-70D4-4244-9F94-2D20B1B2FA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86E59-3361-42AF-95D5-FB935FB1AA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A172-345A-41C6-91BE-BB42331FFD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93AD21-6D49-40F7-A40A-A7A7D0EC9C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32985-A769-4C69-85DC-D9402BED75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7CFE3-8029-4FA8-95DE-9DA2E8E7BC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53401-0352-4949-BF2B-E0D17A1793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5F5A13-C66A-4819-9766-7A6C93189B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480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4070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Медицинска статистика и информатика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65988" y="6505575"/>
            <a:ext cx="14478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FA8BF1A-3C21-4FE5-BFCC-0E90DA5A1D9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f.kg.ac.y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roups.google.ba/" TargetMode="External"/><Relationship Id="rId7" Type="http://schemas.openxmlformats.org/officeDocument/2006/relationships/hyperlink" Target="http://picasa.google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ws.google.ba/" TargetMode="External"/><Relationship Id="rId5" Type="http://schemas.openxmlformats.org/officeDocument/2006/relationships/hyperlink" Target="http://sh.wikipedia.org/w/index.php?title=GMail&amp;action=edit&amp;redlink=1" TargetMode="External"/><Relationship Id="rId4" Type="http://schemas.openxmlformats.org/officeDocument/2006/relationships/hyperlink" Target="http://sh.wikipedia.org/wiki/Usene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ow.com/" TargetMode="External"/><Relationship Id="rId3" Type="http://schemas.openxmlformats.org/officeDocument/2006/relationships/hyperlink" Target="http://www.google.com/" TargetMode="External"/><Relationship Id="rId7" Type="http://schemas.openxmlformats.org/officeDocument/2006/relationships/hyperlink" Target="http://www.search.aol.com/" TargetMode="External"/><Relationship Id="rId12" Type="http://schemas.openxmlformats.org/officeDocument/2006/relationships/hyperlink" Target="http://www.info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sk.com/" TargetMode="External"/><Relationship Id="rId11" Type="http://schemas.openxmlformats.org/officeDocument/2006/relationships/hyperlink" Target="http://www.infospace.com/" TargetMode="External"/><Relationship Id="rId5" Type="http://schemas.openxmlformats.org/officeDocument/2006/relationships/hyperlink" Target="http://www.search.yahoo.com/" TargetMode="External"/><Relationship Id="rId10" Type="http://schemas.openxmlformats.org/officeDocument/2006/relationships/hyperlink" Target="http://www.mywebsearch.com/" TargetMode="External"/><Relationship Id="rId4" Type="http://schemas.openxmlformats.org/officeDocument/2006/relationships/hyperlink" Target="http://www.bing.com/" TargetMode="External"/><Relationship Id="rId9" Type="http://schemas.openxmlformats.org/officeDocument/2006/relationships/hyperlink" Target="http://www.webcrawler.com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hoo.com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starica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magegrabber.randomeye.com/" TargetMode="External"/><Relationship Id="rId3" Type="http://schemas.openxmlformats.org/officeDocument/2006/relationships/hyperlink" Target="http://www.google.com/" TargetMode="External"/><Relationship Id="rId7" Type="http://schemas.openxmlformats.org/officeDocument/2006/relationships/hyperlink" Target="http://images.google.com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ltavista.com/image/" TargetMode="External"/><Relationship Id="rId5" Type="http://schemas.openxmlformats.org/officeDocument/2006/relationships/hyperlink" Target="http://www.switchboard.com/" TargetMode="External"/><Relationship Id="rId4" Type="http://schemas.openxmlformats.org/officeDocument/2006/relationships/hyperlink" Target="http://www.whowhere.com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ycos.com/news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earchengineguide.com/" TargetMode="External"/><Relationship Id="rId5" Type="http://schemas.openxmlformats.org/officeDocument/2006/relationships/hyperlink" Target="http://www.moreover.com/" TargetMode="External"/><Relationship Id="rId4" Type="http://schemas.openxmlformats.org/officeDocument/2006/relationships/hyperlink" Target="http://www.total-news.com/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neko@example.com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s.statcounter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ИНТЕРНЕТ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МЕДИЦИНСКА СТАТИСТИКА И ИНФОРМАТИКА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Предавање бр. </a:t>
            </a:r>
            <a:r>
              <a:rPr lang="en-US" sz="1400" dirty="0" smtClean="0"/>
              <a:t>06</a:t>
            </a:r>
            <a:r>
              <a:rPr lang="sr-Latn-CS" sz="1400" b="1" dirty="0" smtClean="0"/>
              <a:t> </a:t>
            </a:r>
            <a:r>
              <a:rPr lang="sr-Latn-CS" sz="1400" b="1" dirty="0"/>
              <a:t>	</a:t>
            </a:r>
            <a:r>
              <a:rPr lang="sr-Cyrl-CS" sz="1400" b="1" dirty="0"/>
              <a:t>Час</a:t>
            </a:r>
            <a:r>
              <a:rPr lang="sr-Latn-CS" sz="1400" b="1" dirty="0"/>
              <a:t>: 01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sr-Latn-CS" sz="1400" b="1" dirty="0"/>
              <a:t>Интернет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sr-Cyrl-CS" sz="1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</a:t>
            </a:r>
            <a:r>
              <a:rPr lang="sr-Latn-CS" sz="14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еб</a:t>
            </a:r>
            <a:r>
              <a:rPr lang="sr-Latn-CS" sz="1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sr-Cyrl-RS" sz="1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Е-пошта.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/>
              <a:t>Припремио</a:t>
            </a:r>
            <a:r>
              <a:rPr lang="sr-Latn-CS" sz="1400" dirty="0"/>
              <a:t>: 	</a:t>
            </a:r>
            <a:r>
              <a:rPr lang="sr-Cyrl-CS" sz="1400" b="1" i="1" dirty="0"/>
              <a:t>Проф.</a:t>
            </a:r>
            <a:r>
              <a:rPr lang="sr-Latn-CS" sz="1400" b="1" i="1" dirty="0"/>
              <a:t>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© </a:t>
            </a:r>
            <a:r>
              <a:rPr lang="ru-RU" sz="1000" dirty="0" smtClean="0"/>
              <a:t>201</a:t>
            </a:r>
            <a:r>
              <a:rPr lang="sr-Latn-RS" sz="1000" dirty="0" smtClean="0"/>
              <a:t>6</a:t>
            </a:r>
            <a:r>
              <a:rPr lang="ru-RU" sz="1000" dirty="0" smtClean="0"/>
              <a:t> </a:t>
            </a:r>
            <a:r>
              <a:rPr lang="ru-RU" sz="1000" dirty="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107E6-6718-42E0-9D0D-C862A116C3B7}" type="slidenum">
              <a:rPr lang="en-US"/>
              <a:pPr/>
              <a:t>10</a:t>
            </a:fld>
            <a:endParaRPr lang="en-US"/>
          </a:p>
        </p:txBody>
      </p:sp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smtClean="0"/>
              <a:t>Покретање програма</a:t>
            </a:r>
            <a:r>
              <a:rPr lang="sr-Latn-CS" sz="3600" smtClean="0"/>
              <a:t> „</a:t>
            </a:r>
            <a:r>
              <a:rPr lang="en-GB" sz="3600" smtClean="0"/>
              <a:t>Google Chrome</a:t>
            </a:r>
            <a:r>
              <a:rPr lang="sr-Latn-CS" sz="3600" smtClean="0"/>
              <a:t>“</a:t>
            </a:r>
            <a:endParaRPr lang="en-US" sz="3600"/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3000" smtClean="0"/>
              <a:t>Отворите </a:t>
            </a:r>
            <a:r>
              <a:rPr lang="en-GB" sz="3000" i="1" smtClean="0"/>
              <a:t>Google Chrome</a:t>
            </a:r>
            <a:r>
              <a:rPr lang="en-GB" sz="3000" smtClean="0"/>
              <a:t> тако што ћете кликнути на дугме </a:t>
            </a:r>
            <a:r>
              <a:rPr lang="en-GB" sz="3000" b="1" smtClean="0"/>
              <a:t>Старт</a:t>
            </a:r>
            <a:r>
              <a:rPr lang="sr-Latn-CS" sz="3000" b="1" smtClean="0"/>
              <a:t>   </a:t>
            </a:r>
            <a:r>
              <a:rPr lang="en-GB" sz="3000" smtClean="0"/>
              <a:t>, а затим изабрати ставку </a:t>
            </a:r>
            <a:r>
              <a:rPr lang="en-GB" sz="3000" i="1" smtClean="0"/>
              <a:t>Google Chrome</a:t>
            </a:r>
            <a:r>
              <a:rPr lang="en-GB" sz="300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GB" sz="2600" smtClean="0"/>
              <a:t>он вас води на веб страницу која је постављена као </a:t>
            </a:r>
            <a:r>
              <a:rPr lang="en-GB" sz="2600" i="1" smtClean="0"/>
              <a:t>матична страница</a:t>
            </a:r>
          </a:p>
          <a:p>
            <a:pPr lvl="1">
              <a:lnSpc>
                <a:spcPct val="90000"/>
              </a:lnSpc>
            </a:pPr>
            <a:r>
              <a:rPr lang="sr-Cyrl-RS" sz="2600" smtClean="0"/>
              <a:t>п</a:t>
            </a:r>
            <a:r>
              <a:rPr lang="en-GB" sz="2600" smtClean="0"/>
              <a:t>одразумевано, матична страница је постављена на </a:t>
            </a:r>
            <a:r>
              <a:rPr lang="en-US" sz="2600" i="1" u="sng" smtClean="0">
                <a:hlinkClick r:id="rId3"/>
              </a:rPr>
              <a:t>www.google.com</a:t>
            </a:r>
            <a:endParaRPr lang="sr-Cyrl-CS" sz="2600" i="1" smtClean="0"/>
          </a:p>
          <a:p>
            <a:pPr>
              <a:lnSpc>
                <a:spcPct val="90000"/>
              </a:lnSpc>
            </a:pPr>
            <a:r>
              <a:rPr lang="en-GB" sz="3000" smtClean="0"/>
              <a:t>Да </a:t>
            </a:r>
            <a:r>
              <a:rPr lang="en-GB" sz="3000"/>
              <a:t>бисте се у било ком тренутку вратили на матичну страницу, кликните на дугме </a:t>
            </a:r>
            <a:r>
              <a:rPr lang="en-GB" sz="3000" b="1"/>
              <a:t>Матична страница </a:t>
            </a:r>
            <a:r>
              <a:rPr lang="sr-Latn-CS" sz="3000" b="1"/>
              <a:t>(Home</a:t>
            </a:r>
            <a:r>
              <a:rPr lang="en-GB" sz="3000" b="1"/>
              <a:t>)</a:t>
            </a:r>
            <a:r>
              <a:rPr lang="en-GB" sz="3000"/>
              <a:t> </a:t>
            </a:r>
            <a:r>
              <a:rPr lang="sr-Cyrl-CS" sz="3000"/>
              <a:t>    </a:t>
            </a:r>
          </a:p>
        </p:txBody>
      </p:sp>
      <p:pic>
        <p:nvPicPr>
          <p:cNvPr id="990212" name="pageContainer0_ID0EXIAC" descr="Slika dugmeta „Start“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1300" y="2033588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0213" name="pageContainer0_ID0EJLAC" descr="Slika dugmeta „Na početak“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0521" y="5340350"/>
            <a:ext cx="280987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9663C-7674-4257-95C9-FEFCD2D8241D}" type="slidenum">
              <a:rPr lang="en-US"/>
              <a:pPr/>
              <a:t>11</a:t>
            </a:fld>
            <a:endParaRPr lang="en-US"/>
          </a:p>
        </p:txBody>
      </p:sp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Уношење Веб адресе</a:t>
            </a:r>
            <a:endParaRPr lang="sr-Latn-CS"/>
          </a:p>
        </p:txBody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С</a:t>
            </a:r>
            <a:r>
              <a:rPr lang="en-GB" sz="2800"/>
              <a:t>вака Веб страница има своју Веб адресу</a:t>
            </a:r>
            <a:endParaRPr lang="sr-Cyrl-CS" sz="2800"/>
          </a:p>
          <a:p>
            <a:pPr lvl="1"/>
            <a:r>
              <a:rPr lang="sr-Cyrl-CS" sz="2400"/>
              <a:t>т</a:t>
            </a:r>
            <a:r>
              <a:rPr lang="en-GB" sz="2400"/>
              <a:t>а адреса се зове </a:t>
            </a:r>
            <a:r>
              <a:rPr lang="en-GB" sz="2400" b="1" i="1"/>
              <a:t>Uniform Resource Locator</a:t>
            </a:r>
            <a:r>
              <a:rPr lang="en-GB" sz="2400"/>
              <a:t> (</a:t>
            </a:r>
            <a:r>
              <a:rPr lang="en-GB" sz="2400" b="1" i="1"/>
              <a:t>URL</a:t>
            </a:r>
            <a:r>
              <a:rPr lang="en-GB" sz="2400"/>
              <a:t>)</a:t>
            </a:r>
            <a:endParaRPr lang="sr-Cyrl-CS" sz="2400"/>
          </a:p>
          <a:p>
            <a:r>
              <a:rPr lang="en-GB" sz="2800" b="1" i="1"/>
              <a:t>URL</a:t>
            </a:r>
            <a:r>
              <a:rPr lang="en-GB" sz="2800"/>
              <a:t> адреса локације Медицинског факултета је </a:t>
            </a:r>
            <a:r>
              <a:rPr lang="en-GB" sz="2800">
                <a:hlinkClick r:id="rId3"/>
              </a:rPr>
              <a:t>http://</a:t>
            </a:r>
            <a:r>
              <a:rPr lang="en-GB" sz="2800" smtClean="0">
                <a:hlinkClick r:id="rId3"/>
              </a:rPr>
              <a:t>www.medf.kg.ac.rs</a:t>
            </a:r>
            <a:r>
              <a:rPr lang="en-GB" smtClean="0">
                <a:hlinkClick r:id="rId3"/>
              </a:rPr>
              <a:t>/</a:t>
            </a: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r="24053" b="78104"/>
          <a:stretch>
            <a:fillRect/>
          </a:stretch>
        </p:blipFill>
        <p:spPr bwMode="auto">
          <a:xfrm>
            <a:off x="539886" y="4128036"/>
            <a:ext cx="8146913" cy="182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A7CD-769E-4CA7-B243-F0C47A10F0C3}" type="slidenum">
              <a:rPr lang="en-US"/>
              <a:pPr/>
              <a:t>12</a:t>
            </a:fld>
            <a:endParaRPr lang="en-US"/>
          </a:p>
        </p:txBody>
      </p:sp>
      <p:sp>
        <p:nvSpPr>
          <p:cNvPr id="99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Коришћење веза</a:t>
            </a:r>
            <a:endParaRPr lang="sr-Latn-CS"/>
          </a:p>
        </p:txBody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/>
              <a:t>Ако јесте веза, дешавају се две ствари:</a:t>
            </a:r>
          </a:p>
          <a:p>
            <a:pPr lvl="1"/>
            <a:r>
              <a:rPr lang="en-GB" sz="2400"/>
              <a:t>Показивач миша се мења у шаку са испруженим кажипрстом</a:t>
            </a:r>
          </a:p>
          <a:p>
            <a:pPr lvl="1"/>
            <a:r>
              <a:rPr lang="en-GB" sz="2400"/>
              <a:t>URL адреса се појављује на статусној траци Веб прегледача</a:t>
            </a:r>
            <a:endParaRPr lang="sr-Latn-CS" sz="2400"/>
          </a:p>
        </p:txBody>
      </p:sp>
      <p:pic>
        <p:nvPicPr>
          <p:cNvPr id="994308" name="pageContainer0_ID0EGPAC" descr="Slika pokazivača miša postavljenog na hipervezu, pokazujući URL Web stranice u statusnoj trac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275" y="3424238"/>
            <a:ext cx="3281363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44926-091B-4E89-9F55-E08A2530E793}" type="slidenum">
              <a:rPr lang="en-US"/>
              <a:pPr/>
              <a:t>13</a:t>
            </a:fld>
            <a:endParaRPr lang="en-US"/>
          </a:p>
        </p:txBody>
      </p:sp>
      <p:sp>
        <p:nvSpPr>
          <p:cNvPr id="99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Коришћење дугмади „Назад“ (Back) и „Напред“ (Forward)</a:t>
            </a:r>
            <a:endParaRPr lang="sr-Latn-CS" sz="3600"/>
          </a:p>
        </p:txBody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pPr algn="ctr">
              <a:buFontTx/>
              <a:buNone/>
            </a:pPr>
            <a:r>
              <a:rPr lang="en-GB" i="1"/>
              <a:t>Дугме „Назад“ (лево); дугме „Напред“ (десно)</a:t>
            </a:r>
            <a:endParaRPr lang="sr-Latn-CS" i="1"/>
          </a:p>
        </p:txBody>
      </p:sp>
      <p:pic>
        <p:nvPicPr>
          <p:cNvPr id="996356" name="pageContainer0_ID0EIAAE" descr="Slika dugmadi „Nazad“ i „Napred“ u programu Internet Explor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675" y="2247900"/>
            <a:ext cx="2859088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491-E3D5-46B6-BA43-E30B985420F5}" type="slidenum">
              <a:rPr lang="en-US"/>
              <a:pPr/>
              <a:t>14</a:t>
            </a:fld>
            <a:endParaRPr lang="en-US"/>
          </a:p>
        </p:txBody>
      </p:sp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Коришћење менија „Недавно посећене странице“ </a:t>
            </a:r>
            <a:r>
              <a:rPr lang="en-GB" sz="3200" smtClean="0"/>
              <a:t>(Recent</a:t>
            </a:r>
            <a:r>
              <a:rPr lang="sr-Latn-RS" sz="3200" smtClean="0"/>
              <a:t>ly </a:t>
            </a:r>
            <a:r>
              <a:rPr lang="en-GB" sz="3200" smtClean="0"/>
              <a:t>Closed)</a:t>
            </a:r>
            <a:endParaRPr lang="sr-Latn-CS" sz="32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6050" b="54610"/>
          <a:stretch>
            <a:fillRect/>
          </a:stretch>
        </p:blipFill>
        <p:spPr bwMode="auto">
          <a:xfrm>
            <a:off x="1443647" y="1431455"/>
            <a:ext cx="6565820" cy="48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6CCF-C8D1-4C75-9363-6A4185112874}" type="slidenum">
              <a:rPr lang="en-US"/>
              <a:pPr/>
              <a:t>15</a:t>
            </a:fld>
            <a:endParaRPr lang="en-US"/>
          </a:p>
        </p:txBody>
      </p:sp>
      <p:sp>
        <p:nvSpPr>
          <p:cNvPr id="1002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Чување Веб странице као омиљене</a:t>
            </a:r>
            <a:endParaRPr lang="sr-Latn-CS" sz="3600"/>
          </a:p>
        </p:txBody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79299" r="3197" b="73202"/>
          <a:stretch>
            <a:fillRect/>
          </a:stretch>
        </p:blipFill>
        <p:spPr bwMode="auto">
          <a:xfrm>
            <a:off x="573773" y="2285999"/>
            <a:ext cx="3828894" cy="324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59564" b="72504"/>
          <a:stretch>
            <a:fillRect/>
          </a:stretch>
        </p:blipFill>
        <p:spPr bwMode="auto">
          <a:xfrm>
            <a:off x="4712574" y="2719477"/>
            <a:ext cx="4109693" cy="200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CB76-1294-4EF0-8420-48C76ABF36D8}" type="slidenum">
              <a:rPr lang="en-US"/>
              <a:pPr/>
              <a:t>16</a:t>
            </a:fld>
            <a:endParaRPr lang="en-US"/>
          </a:p>
        </p:txBody>
      </p:sp>
      <p:sp>
        <p:nvSpPr>
          <p:cNvPr id="100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Коришћење листе „Историја“</a:t>
            </a:r>
            <a:endParaRPr lang="sr-Latn-CS"/>
          </a:p>
        </p:txBody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52442" b="55676"/>
          <a:stretch>
            <a:fillRect/>
          </a:stretch>
        </p:blipFill>
        <p:spPr bwMode="auto">
          <a:xfrm>
            <a:off x="820188" y="1458695"/>
            <a:ext cx="7451746" cy="461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67DC3-816C-4258-A570-8EC87A9C61A8}" type="slidenum">
              <a:rPr lang="en-US"/>
              <a:pPr/>
              <a:t>17</a:t>
            </a:fld>
            <a:endParaRPr lang="en-US"/>
          </a:p>
        </p:txBody>
      </p:sp>
      <p:sp>
        <p:nvSpPr>
          <p:cNvPr id="1227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 </a:t>
            </a:r>
            <a:endParaRPr lang="sr-Latn-CS"/>
          </a:p>
        </p:txBody>
      </p:sp>
      <p:sp>
        <p:nvSpPr>
          <p:cNvPr id="122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800"/>
              <a:t>Најпопуларнији алати су машине за претраживање и именици</a:t>
            </a:r>
            <a:endParaRPr lang="hr-HR" sz="2800" b="1"/>
          </a:p>
          <a:p>
            <a:pPr marL="609600" indent="-609600">
              <a:lnSpc>
                <a:spcPct val="90000"/>
              </a:lnSpc>
            </a:pPr>
            <a:r>
              <a:rPr lang="hr-HR" sz="2800" b="1"/>
              <a:t>Машина за претраживање </a:t>
            </a:r>
            <a:r>
              <a:rPr lang="hr-HR" sz="2800" i="1"/>
              <a:t>(search engine) </a:t>
            </a:r>
            <a:r>
              <a:rPr lang="hr-HR" sz="2800"/>
              <a:t>је назив за рачунар или Веб сајт који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омогућава унос кључних ре</a:t>
            </a:r>
            <a:r>
              <a:rPr lang="sr-Cyrl-CS" sz="2400"/>
              <a:t>ч</a:t>
            </a:r>
            <a:r>
              <a:rPr lang="hr-HR" sz="2400"/>
              <a:t>и преко којих се претражује база података Веб ресурса</a:t>
            </a:r>
            <a:endParaRPr lang="sr-Cyrl-CS" sz="2400"/>
          </a:p>
          <a:p>
            <a:pPr marL="609600" indent="-609600">
              <a:lnSpc>
                <a:spcPct val="90000"/>
              </a:lnSpc>
            </a:pPr>
            <a:r>
              <a:rPr lang="hr-HR" sz="2800"/>
              <a:t>Уносом кључних реци, претраживачка машина обрађује наш захтев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проналази све документе у којима се појављују задате кључне реци и </a:t>
            </a:r>
            <a:endParaRPr lang="sr-Cyrl-CS" sz="24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нуди линкове ка тим документима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A99C-18D8-451B-9049-2154A82206C5}" type="slidenum">
              <a:rPr lang="en-US"/>
              <a:pPr/>
              <a:t>18</a:t>
            </a:fld>
            <a:endParaRPr lang="en-US"/>
          </a:p>
        </p:txBody>
      </p:sp>
      <p:sp>
        <p:nvSpPr>
          <p:cNvPr id="1229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sr-Cyrl-CS" sz="2800"/>
              <a:t>Н</a:t>
            </a:r>
            <a:r>
              <a:rPr lang="hr-HR" sz="2800"/>
              <a:t>ајпознатиј</a:t>
            </a:r>
            <a:r>
              <a:rPr lang="sr-Cyrl-CS" sz="2800"/>
              <a:t>а </a:t>
            </a:r>
            <a:r>
              <a:rPr lang="hr-HR" sz="2800"/>
              <a:t>машина за претраживање Веба је </a:t>
            </a:r>
            <a:r>
              <a:rPr lang="hr-HR" sz="2800" i="1"/>
              <a:t>Google </a:t>
            </a:r>
            <a:r>
              <a:rPr lang="pt-BR" sz="2800"/>
              <a:t>(</a:t>
            </a:r>
            <a:r>
              <a:rPr lang="pt-BR" sz="2800">
                <a:hlinkClick r:id="rId3"/>
              </a:rPr>
              <a:t>www.google.com</a:t>
            </a:r>
            <a:r>
              <a:rPr lang="pt-BR" sz="2800"/>
              <a:t>)</a:t>
            </a:r>
            <a:r>
              <a:rPr lang="sr-Cyrl-CS" sz="2800"/>
              <a:t>. </a:t>
            </a:r>
          </a:p>
          <a:p>
            <a:pPr marL="609600" indent="-609600">
              <a:lnSpc>
                <a:spcPct val="80000"/>
              </a:lnSpc>
            </a:pPr>
            <a:r>
              <a:rPr lang="hr-BA" sz="2800"/>
              <a:t>Основали су је два студента, Larry Page и Sergey Brin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-ова мисија је, како кажу, организовати информације света те их </a:t>
            </a:r>
            <a:r>
              <a:rPr lang="sr-Cyrl-CS" sz="2800"/>
              <a:t>направити </a:t>
            </a:r>
            <a:r>
              <a:rPr lang="hr-BA" sz="2800"/>
              <a:t>кориснима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 </a:t>
            </a:r>
            <a:r>
              <a:rPr lang="sr-Cyrl-CS" sz="2800"/>
              <a:t>је </a:t>
            </a:r>
            <a:r>
              <a:rPr lang="hr-BA" sz="2800"/>
              <a:t>по први пут претраживао помоћу тада јединственог система посећености корисника</a:t>
            </a:r>
            <a:endParaRPr lang="sr-Cyrl-CS" sz="2800"/>
          </a:p>
          <a:p>
            <a:pPr marL="990600" lvl="1" indent="-533400">
              <a:lnSpc>
                <a:spcPct val="80000"/>
              </a:lnSpc>
            </a:pPr>
            <a:r>
              <a:rPr lang="hr-BA" sz="2400"/>
              <a:t>што је нека страница била више посећена, то се она налазила више при врху када сте хтели </a:t>
            </a:r>
            <a:r>
              <a:rPr lang="sr-Cyrl-CS" sz="2400"/>
              <a:t>да нађете </a:t>
            </a:r>
            <a:r>
              <a:rPr lang="hr-BA" sz="2400"/>
              <a:t>појам који се налази на тој страници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EB68-81CC-4067-9C8B-F8867B7363F3}" type="slidenum">
              <a:rPr lang="en-US"/>
              <a:pPr/>
              <a:t>19</a:t>
            </a:fld>
            <a:endParaRPr lang="en-US"/>
          </a:p>
        </p:txBody>
      </p:sp>
      <p:sp>
        <p:nvSpPr>
          <p:cNvPr id="1231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BA" sz="2400" i="1"/>
              <a:t>Google</a:t>
            </a:r>
            <a:r>
              <a:rPr lang="hr-BA" sz="2400"/>
              <a:t> је проширио своју делатност и на </a:t>
            </a:r>
            <a:r>
              <a:rPr lang="hr-BA" sz="2400" i="1"/>
              <a:t>news </a:t>
            </a:r>
            <a:r>
              <a:rPr lang="hr-BA" sz="2400"/>
              <a:t>групе, и то је свима познати </a:t>
            </a:r>
            <a:r>
              <a:rPr lang="hr-BA" sz="2400" b="1">
                <a:hlinkClick r:id="rId3"/>
              </a:rPr>
              <a:t>Google Groups</a:t>
            </a:r>
            <a:endParaRPr lang="sr-Cyrl-CS" sz="2400" b="1"/>
          </a:p>
          <a:p>
            <a:pPr marL="609600" indent="-609600"/>
            <a:r>
              <a:rPr lang="hr-BA" sz="2400" i="1"/>
              <a:t>Google Groups</a:t>
            </a:r>
            <a:r>
              <a:rPr lang="hr-BA" sz="2400"/>
              <a:t> је највећа архива свих порука икад написаних на </a:t>
            </a:r>
            <a:r>
              <a:rPr lang="hr-BA" sz="2400">
                <a:hlinkClick r:id="rId4" tooltip="Usenet"/>
              </a:rPr>
              <a:t>Usenetu</a:t>
            </a:r>
            <a:r>
              <a:rPr lang="hr-BA" sz="2400"/>
              <a:t> која садржи око преко милијарду порука</a:t>
            </a:r>
            <a:endParaRPr lang="sr-Cyrl-CS" sz="2400"/>
          </a:p>
          <a:p>
            <a:pPr marL="609600" indent="-609600"/>
            <a:r>
              <a:rPr lang="hr-BA" sz="2400"/>
              <a:t>За оглашаваче су ту </a:t>
            </a:r>
            <a:r>
              <a:rPr lang="hr-BA" sz="2400" b="1" i="1"/>
              <a:t>Google Adwords</a:t>
            </a:r>
            <a:r>
              <a:rPr lang="hr-BA" sz="2400" b="1"/>
              <a:t> </a:t>
            </a:r>
            <a:r>
              <a:rPr lang="hr-BA" sz="2400"/>
              <a:t>и </a:t>
            </a:r>
            <a:r>
              <a:rPr lang="hr-BA" sz="2400" b="1" i="1"/>
              <a:t>Adsense</a:t>
            </a:r>
            <a:r>
              <a:rPr lang="hr-BA" sz="2400"/>
              <a:t>, </a:t>
            </a:r>
            <a:r>
              <a:rPr lang="sr-Cyrl-CS" sz="2400"/>
              <a:t>а </a:t>
            </a:r>
            <a:r>
              <a:rPr lang="hr-BA" sz="2400"/>
              <a:t>уведен </a:t>
            </a:r>
            <a:r>
              <a:rPr lang="sr-Cyrl-CS" sz="2400"/>
              <a:t>је </a:t>
            </a:r>
            <a:r>
              <a:rPr lang="hr-BA" sz="2400"/>
              <a:t>и </a:t>
            </a:r>
            <a:r>
              <a:rPr lang="sr-Latn-CS" sz="2400">
                <a:hlinkClick r:id="rId5" tooltip="GMail (još nenapisan)"/>
              </a:rPr>
              <a:t>Gmail</a:t>
            </a:r>
            <a:r>
              <a:rPr lang="sr-Cyrl-CS" sz="2400"/>
              <a:t>, као и </a:t>
            </a:r>
            <a:r>
              <a:rPr lang="hr-BA" sz="2400">
                <a:hlinkClick r:id="rId6"/>
              </a:rPr>
              <a:t>Google вести</a:t>
            </a:r>
            <a:endParaRPr lang="hr-BA" sz="2400"/>
          </a:p>
          <a:p>
            <a:pPr marL="609600" indent="-609600"/>
            <a:r>
              <a:rPr lang="sr-Cyrl-CS" sz="2400"/>
              <a:t>О</a:t>
            </a:r>
            <a:r>
              <a:rPr lang="hr-BA" sz="2400"/>
              <a:t>ткад постоји </a:t>
            </a:r>
            <a:r>
              <a:rPr lang="hr-BA" sz="2400" i="1"/>
              <a:t>Google</a:t>
            </a:r>
            <a:r>
              <a:rPr lang="hr-BA" sz="2400"/>
              <a:t>, </a:t>
            </a:r>
            <a:r>
              <a:rPr lang="sr-Cyrl-CS" sz="2400"/>
              <a:t>хакери </a:t>
            </a:r>
            <a:r>
              <a:rPr lang="hr-BA" sz="2400"/>
              <a:t>су успели </a:t>
            </a:r>
            <a:r>
              <a:rPr lang="sr-Cyrl-CS" sz="2400"/>
              <a:t>да </a:t>
            </a:r>
            <a:r>
              <a:rPr lang="hr-BA" sz="2400"/>
              <a:t>сруш</a:t>
            </a:r>
            <a:r>
              <a:rPr lang="sr-Cyrl-CS" sz="2400"/>
              <a:t>е </a:t>
            </a:r>
            <a:r>
              <a:rPr lang="hr-BA" sz="2400"/>
              <a:t>само једну </a:t>
            </a:r>
            <a:r>
              <a:rPr lang="hr-BA" sz="2400" i="1"/>
              <a:t>Google</a:t>
            </a:r>
            <a:r>
              <a:rPr lang="hr-BA" sz="2400"/>
              <a:t> страницу, и </a:t>
            </a:r>
            <a:endParaRPr lang="sr-Cyrl-CS" sz="2400"/>
          </a:p>
          <a:p>
            <a:pPr marL="990600" lvl="1" indent="-533400"/>
            <a:r>
              <a:rPr lang="hr-BA" sz="2000"/>
              <a:t>то њихов </a:t>
            </a:r>
            <a:r>
              <a:rPr lang="sr-Cyrl-CS" sz="2000"/>
              <a:t>сервис </a:t>
            </a:r>
            <a:r>
              <a:rPr lang="hr-BA" sz="2000">
                <a:hlinkClick r:id="rId7"/>
              </a:rPr>
              <a:t>Picasa</a:t>
            </a:r>
            <a:r>
              <a:rPr lang="hr-BA" sz="2000"/>
              <a:t>, </a:t>
            </a:r>
            <a:r>
              <a:rPr lang="sr-Cyrl-CS" sz="2000"/>
              <a:t>софтвер </a:t>
            </a:r>
            <a:r>
              <a:rPr lang="hr-BA" sz="2000"/>
              <a:t>за организ</a:t>
            </a:r>
            <a:r>
              <a:rPr lang="sr-Cyrl-CS" sz="2000"/>
              <a:t>овање </a:t>
            </a:r>
            <a:r>
              <a:rPr lang="hr-BA" sz="2000"/>
              <a:t>дигиталних фотографија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45E1-E786-4B57-BDF9-0BFF9797AA5E}" type="slidenum">
              <a:rPr lang="en-US"/>
              <a:pPr/>
              <a:t>2</a:t>
            </a:fld>
            <a:endParaRPr lang="en-US"/>
          </a:p>
        </p:txBody>
      </p:sp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Истраживање Интернета</a:t>
            </a:r>
            <a:endParaRPr lang="sr-Latn-CS"/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hr-HR" sz="2400"/>
              <a:t>Интернет је највећа постојећа група међусобно повезаних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Корени Интернета налазе се у "60-тим годинама када су истраживачи почели да експериментишу са повезивањем рачунара путем телефонских линија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"70-тим развој правила за пренос података између различитих мрежа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"80-тим ова мрежа, која је колективно постала позната под називом ИНТЕРНЕТ почела је да се шири феноменалном брзином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Мрежни експерти планирају изградњу кичмене мреже која ће преносити 2 милијарде бита у секунди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BE07D-5C85-4CDF-9CCF-30231B241CB8}" type="slidenum">
              <a:rPr lang="en-US"/>
              <a:pPr/>
              <a:t>20</a:t>
            </a:fld>
            <a:endParaRPr lang="en-US"/>
          </a:p>
        </p:txBody>
      </p:sp>
      <p:sp>
        <p:nvSpPr>
          <p:cNvPr id="1233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Матична страница</a:t>
            </a:r>
            <a:r>
              <a:rPr lang="hr-HR" sz="3200" i="1"/>
              <a:t> претраживача </a:t>
            </a:r>
            <a:r>
              <a:rPr lang="hr-BA" sz="3200" i="1"/>
              <a:t>Google </a:t>
            </a:r>
            <a:r>
              <a:rPr lang="pt-BR" sz="3200" i="1"/>
              <a:t>(</a:t>
            </a:r>
            <a:r>
              <a:rPr lang="pt-BR" sz="3200" i="1">
                <a:hlinkClick r:id="rId3"/>
              </a:rPr>
              <a:t>www.google.com</a:t>
            </a:r>
            <a:r>
              <a:rPr lang="pt-BR" sz="3200" i="1"/>
              <a:t>)</a:t>
            </a:r>
            <a:endParaRPr lang="sr-Latn-CS" sz="3200" i="1"/>
          </a:p>
        </p:txBody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233924" name="Picture 4"/>
          <p:cNvPicPr>
            <a:picLocks noChangeAspect="1" noChangeArrowheads="1"/>
          </p:cNvPicPr>
          <p:nvPr/>
        </p:nvPicPr>
        <p:blipFill>
          <a:blip r:embed="rId4" cstate="print"/>
          <a:srcRect b="25905"/>
          <a:stretch>
            <a:fillRect/>
          </a:stretch>
        </p:blipFill>
        <p:spPr bwMode="auto">
          <a:xfrm>
            <a:off x="365125" y="1489075"/>
            <a:ext cx="8437563" cy="46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3925" name="Line 5"/>
          <p:cNvSpPr>
            <a:spLocks noChangeShapeType="1"/>
          </p:cNvSpPr>
          <p:nvPr/>
        </p:nvSpPr>
        <p:spPr bwMode="auto">
          <a:xfrm flipV="1">
            <a:off x="2235200" y="4557713"/>
            <a:ext cx="714375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926" name="Text Box 6"/>
          <p:cNvSpPr txBox="1">
            <a:spLocks noChangeArrowheads="1"/>
          </p:cNvSpPr>
          <p:nvPr/>
        </p:nvSpPr>
        <p:spPr bwMode="auto">
          <a:xfrm>
            <a:off x="0" y="5153025"/>
            <a:ext cx="275590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2000"/>
              <a:t>унос кључне ре</a:t>
            </a:r>
            <a:r>
              <a:rPr lang="sr-Cyrl-CS" sz="2000"/>
              <a:t>ч</a:t>
            </a:r>
            <a:r>
              <a:rPr lang="hr-HR" sz="2000"/>
              <a:t>и</a:t>
            </a:r>
          </a:p>
          <a:p>
            <a:pPr algn="ctr"/>
            <a:r>
              <a:rPr lang="hr-HR" sz="2000"/>
              <a:t>за претраживање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21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sr-Latn-RS" sz="2400" i="1" smtClean="0"/>
              <a:t>Google, </a:t>
            </a:r>
            <a:r>
              <a:rPr lang="sr-Latn-RS" sz="2400" i="1" smtClean="0">
                <a:hlinkClick r:id="rId3"/>
              </a:rPr>
              <a:t>www.google.com</a:t>
            </a:r>
            <a:endParaRPr lang="sr-Latn-RS" sz="2400" i="1" smtClean="0"/>
          </a:p>
          <a:p>
            <a:pPr lvl="0"/>
            <a:r>
              <a:rPr lang="en-US" sz="2400" i="1" smtClean="0"/>
              <a:t>Bing, </a:t>
            </a:r>
            <a:r>
              <a:rPr lang="en-GB" sz="2400" i="1" u="sng" smtClean="0">
                <a:hlinkClick r:id="rId4"/>
              </a:rPr>
              <a:t>http://www.bing.com/</a:t>
            </a:r>
            <a:r>
              <a:rPr lang="en-GB" sz="2400" i="1" smtClean="0"/>
              <a:t> </a:t>
            </a:r>
            <a:endParaRPr lang="en-US" sz="2400" smtClean="0"/>
          </a:p>
          <a:p>
            <a:pPr lvl="0"/>
            <a:r>
              <a:rPr lang="en-US" sz="2400" i="1" smtClean="0"/>
              <a:t>Yahoo! Search</a:t>
            </a:r>
            <a:r>
              <a:rPr lang="en-GB" sz="2400" i="1" smtClean="0"/>
              <a:t>, </a:t>
            </a:r>
            <a:r>
              <a:rPr lang="en-GB" sz="2400" i="1" u="sng" smtClean="0">
                <a:hlinkClick r:id="rId5"/>
              </a:rPr>
              <a:t>http://www.search.yahoo.com/</a:t>
            </a:r>
            <a:endParaRPr lang="en-US" sz="2400" smtClean="0"/>
          </a:p>
          <a:p>
            <a:pPr lvl="0"/>
            <a:r>
              <a:rPr lang="en-GB" sz="2400" i="1" smtClean="0"/>
              <a:t>А</a:t>
            </a:r>
            <a:r>
              <a:rPr lang="en-US" sz="2400" i="1" smtClean="0"/>
              <a:t>sk, </a:t>
            </a:r>
            <a:r>
              <a:rPr lang="en-US" sz="2400" i="1" u="sng" smtClean="0">
                <a:hlinkClick r:id="rId6"/>
              </a:rPr>
              <a:t>http://www.ask.com/</a:t>
            </a:r>
            <a:endParaRPr lang="en-US" sz="2400" smtClean="0"/>
          </a:p>
          <a:p>
            <a:pPr lvl="0"/>
            <a:r>
              <a:rPr lang="en-US" sz="2400" i="1" smtClean="0"/>
              <a:t>Aol Search, </a:t>
            </a:r>
            <a:r>
              <a:rPr lang="en-US" sz="2400" i="1" u="sng" smtClean="0">
                <a:hlinkClick r:id="rId7"/>
              </a:rPr>
              <a:t>http://www.search.aol.com/</a:t>
            </a:r>
            <a:endParaRPr lang="en-US" sz="2400" smtClean="0"/>
          </a:p>
          <a:p>
            <a:pPr lvl="0"/>
            <a:r>
              <a:rPr lang="en-US" sz="2400" i="1" smtClean="0"/>
              <a:t>Wow, </a:t>
            </a:r>
            <a:r>
              <a:rPr lang="en-US" sz="2400" i="1" u="sng" smtClean="0">
                <a:hlinkClick r:id="rId8"/>
              </a:rPr>
              <a:t>http://www.wow.com/</a:t>
            </a:r>
            <a:endParaRPr lang="en-US" sz="2400" smtClean="0"/>
          </a:p>
          <a:p>
            <a:pPr lvl="0"/>
            <a:r>
              <a:rPr lang="en-US" sz="2400" i="1" smtClean="0"/>
              <a:t>WebCrawler, </a:t>
            </a:r>
            <a:r>
              <a:rPr lang="en-US" sz="2400" i="1" u="sng" smtClean="0">
                <a:hlinkClick r:id="rId9"/>
              </a:rPr>
              <a:t>http://www.webcrawler.com/</a:t>
            </a:r>
            <a:endParaRPr lang="en-US" sz="2400" smtClean="0"/>
          </a:p>
          <a:p>
            <a:pPr lvl="0"/>
            <a:r>
              <a:rPr lang="en-US" sz="2400" i="1" smtClean="0"/>
              <a:t>MyWebSearch, </a:t>
            </a:r>
            <a:r>
              <a:rPr lang="en-US" sz="2400" i="1" u="sng" smtClean="0">
                <a:hlinkClick r:id="rId10"/>
              </a:rPr>
              <a:t>http://www.mywebsearch.com/</a:t>
            </a:r>
            <a:endParaRPr lang="en-US" sz="2400" smtClean="0"/>
          </a:p>
          <a:p>
            <a:pPr lvl="0"/>
            <a:r>
              <a:rPr lang="en-US" sz="2400" i="1" smtClean="0"/>
              <a:t>Infospace, </a:t>
            </a:r>
            <a:r>
              <a:rPr lang="en-US" sz="2400" i="1" u="sng" smtClean="0">
                <a:hlinkClick r:id="rId11"/>
              </a:rPr>
              <a:t>http://www.infospace.com/</a:t>
            </a:r>
            <a:endParaRPr lang="en-US" sz="2400" smtClean="0"/>
          </a:p>
          <a:p>
            <a:pPr lvl="0"/>
            <a:r>
              <a:rPr lang="en-US" sz="2400" i="1" smtClean="0"/>
              <a:t>Info, </a:t>
            </a:r>
            <a:r>
              <a:rPr lang="en-US" sz="2400" i="1" u="sng" smtClean="0">
                <a:hlinkClick r:id="rId12"/>
              </a:rPr>
              <a:t>http://www.info.com/</a:t>
            </a:r>
            <a:endParaRPr lang="en-US" sz="2400" smtClean="0"/>
          </a:p>
          <a:p>
            <a:pPr marL="609600" indent="-609600">
              <a:lnSpc>
                <a:spcPct val="90000"/>
              </a:lnSpc>
            </a:pPr>
            <a:endParaRPr lang="hr-HR" sz="2400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22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Именици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400" smtClean="0"/>
              <a:t>Именици нуде </a:t>
            </a:r>
            <a:r>
              <a:rPr lang="hr-HR" sz="2400"/>
              <a:t>хије</a:t>
            </a:r>
            <a:r>
              <a:rPr lang="sr-Cyrl-CS" sz="2400"/>
              <a:t>р</a:t>
            </a:r>
            <a:r>
              <a:rPr lang="hr-HR" sz="2400"/>
              <a:t>архијски организовану поделу </a:t>
            </a:r>
            <a:r>
              <a:rPr lang="hr-HR" sz="2400" smtClean="0"/>
              <a:t>тема</a:t>
            </a:r>
          </a:p>
          <a:p>
            <a:pPr marL="609600" indent="-609600">
              <a:lnSpc>
                <a:spcPct val="90000"/>
              </a:lnSpc>
            </a:pPr>
            <a:r>
              <a:rPr lang="sr-Cyrl-RS" sz="2000" smtClean="0"/>
              <a:t>Н</a:t>
            </a:r>
            <a:r>
              <a:rPr lang="hr-HR" sz="2000" smtClean="0"/>
              <a:t>а </a:t>
            </a:r>
            <a:r>
              <a:rPr lang="hr-HR" sz="2000"/>
              <a:t>највишем нивоу су опште </a:t>
            </a:r>
            <a:r>
              <a:rPr lang="hr-HR" sz="2000" smtClean="0"/>
              <a:t>теме</a:t>
            </a:r>
            <a:endParaRPr lang="sr-Cyrl-RS" sz="20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уметност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наука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рачуна</a:t>
            </a:r>
            <a:r>
              <a:rPr lang="sr-Cyrl-RS" sz="1600" smtClean="0"/>
              <a:t>ри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забава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спорт,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  <a:p>
            <a:pPr marL="609600" lvl="1" indent="-609600">
              <a:lnSpc>
                <a:spcPct val="90000"/>
              </a:lnSpc>
              <a:buFontTx/>
              <a:buChar char="•"/>
            </a:pPr>
            <a:r>
              <a:rPr lang="sr-Cyrl-RS" sz="2000" smtClean="0"/>
              <a:t>С</a:t>
            </a:r>
            <a:r>
              <a:rPr lang="hr-HR" sz="2000" smtClean="0"/>
              <a:t>вака тема се даље дели на подтеме које ближе одређују област</a:t>
            </a:r>
            <a:r>
              <a:rPr lang="sr-Cyrl-RS" sz="2000" smtClean="0"/>
              <a:t>, </a:t>
            </a:r>
            <a:r>
              <a:rPr lang="hr-HR" sz="2000" smtClean="0"/>
              <a:t>на пример, забава</a:t>
            </a:r>
            <a:endParaRPr lang="sr-Cyrl-RS" sz="20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музик</a:t>
            </a:r>
            <a:r>
              <a:rPr lang="sr-Cyrl-RS" sz="1600" smtClean="0"/>
              <a:t>а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филм,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хумор,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3" cstate="print"/>
          <a:srcRect t="7605" b="3594"/>
          <a:stretch>
            <a:fillRect/>
          </a:stretch>
        </p:blipFill>
        <p:spPr bwMode="auto">
          <a:xfrm>
            <a:off x="582092" y="1524146"/>
            <a:ext cx="8172442" cy="430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BD94-5AC9-4B72-A536-5C03815848C8}" type="slidenum">
              <a:rPr lang="en-US"/>
              <a:pPr/>
              <a:t>23</a:t>
            </a:fld>
            <a:endParaRPr lang="en-US"/>
          </a:p>
        </p:txBody>
      </p:sp>
      <p:sp>
        <p:nvSpPr>
          <p:cNvPr id="1235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Матична страница</a:t>
            </a:r>
            <a:r>
              <a:rPr lang="hr-HR" sz="3600" i="1"/>
              <a:t> најпознатијег именика Yahoo </a:t>
            </a:r>
            <a:r>
              <a:rPr lang="en-GB" sz="3600" i="1"/>
              <a:t>(</a:t>
            </a:r>
            <a:r>
              <a:rPr lang="en-GB" sz="3600" i="1">
                <a:hlinkClick r:id="rId4"/>
              </a:rPr>
              <a:t>www.yahoo.com</a:t>
            </a:r>
            <a:r>
              <a:rPr lang="en-GB" sz="3600" i="1"/>
              <a:t>)</a:t>
            </a:r>
            <a:endParaRPr lang="sr-Latn-CS" sz="3600" i="1"/>
          </a:p>
        </p:txBody>
      </p:sp>
      <p:sp>
        <p:nvSpPr>
          <p:cNvPr id="123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sp>
        <p:nvSpPr>
          <p:cNvPr id="1235973" name="Line 5"/>
          <p:cNvSpPr>
            <a:spLocks noChangeShapeType="1"/>
          </p:cNvSpPr>
          <p:nvPr/>
        </p:nvSpPr>
        <p:spPr bwMode="auto">
          <a:xfrm flipV="1">
            <a:off x="1632480" y="1883304"/>
            <a:ext cx="1452562" cy="23971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974" name="Text Box 6"/>
          <p:cNvSpPr txBox="1">
            <a:spLocks noChangeArrowheads="1"/>
          </p:cNvSpPr>
          <p:nvPr/>
        </p:nvSpPr>
        <p:spPr bwMode="auto">
          <a:xfrm>
            <a:off x="0" y="2226734"/>
            <a:ext cx="1993900" cy="558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1600"/>
              <a:t>претраживање по кључној речи</a:t>
            </a:r>
            <a:endParaRPr lang="sr-Latn-CS" sz="1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C9665-2090-4B4B-842D-4BE122E925BB}" type="slidenum">
              <a:rPr lang="en-US"/>
              <a:pPr/>
              <a:t>24</a:t>
            </a:fld>
            <a:endParaRPr lang="en-US"/>
          </a:p>
        </p:txBody>
      </p:sp>
      <p:sp>
        <p:nvSpPr>
          <p:cNvPr id="1240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/>
              <a:t>Д</a:t>
            </a:r>
            <a:r>
              <a:rPr lang="hr-HR" sz="3200"/>
              <a:t>омаћи претраживач </a:t>
            </a:r>
            <a:r>
              <a:rPr lang="sr-Cyrl-RS" sz="3200" smtClean="0"/>
              <a:t>и</a:t>
            </a:r>
            <a:r>
              <a:rPr lang="hr-HR" sz="3200" smtClean="0"/>
              <a:t>нтернет</a:t>
            </a:r>
            <a:r>
              <a:rPr lang="sr-Cyrl-RS" sz="3200" smtClean="0"/>
              <a:t>а</a:t>
            </a:r>
            <a:r>
              <a:rPr lang="hr-HR" sz="3200" smtClean="0"/>
              <a:t> </a:t>
            </a:r>
            <a:r>
              <a:rPr lang="pt-BR" sz="3200"/>
              <a:t>(</a:t>
            </a:r>
            <a:r>
              <a:rPr lang="pt-BR" sz="3200">
                <a:hlinkClick r:id="rId3"/>
              </a:rPr>
              <a:t>http://www.krstarica.com/</a:t>
            </a:r>
            <a:r>
              <a:rPr lang="pt-BR" sz="3200"/>
              <a:t>)</a:t>
            </a:r>
            <a:endParaRPr lang="sr-Latn-CS" sz="3200"/>
          </a:p>
        </p:txBody>
      </p:sp>
      <p:sp>
        <p:nvSpPr>
          <p:cNvPr id="124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rcRect t="8496" r="19374" b="3840"/>
          <a:stretch>
            <a:fillRect/>
          </a:stretch>
        </p:blipFill>
        <p:spPr bwMode="auto">
          <a:xfrm>
            <a:off x="584393" y="1405835"/>
            <a:ext cx="7869892" cy="480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788A0-8547-4F9B-9617-13C98292648C}" type="slidenum">
              <a:rPr lang="en-US"/>
              <a:pPr/>
              <a:t>25</a:t>
            </a:fld>
            <a:endParaRPr lang="en-US"/>
          </a:p>
        </p:txBody>
      </p:sp>
      <p:sp>
        <p:nvSpPr>
          <p:cNvPr id="124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Како се трага за информацијама на Вебу?</a:t>
            </a:r>
            <a:endParaRPr lang="sr-Latn-CS" sz="3600"/>
          </a:p>
        </p:txBody>
      </p:sp>
      <p:sp>
        <p:nvSpPr>
          <p:cNvPr id="124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z="2400"/>
              <a:t>Наједноставнији начин претраживања Веба јесте унос кључне реци у поље за претраживање одговарајућег Веб – претраживача</a:t>
            </a:r>
            <a:endParaRPr lang="sr-Cyrl-CS" sz="2400"/>
          </a:p>
          <a:p>
            <a:pPr marL="609600" indent="-609600"/>
            <a:r>
              <a:rPr lang="hr-HR" sz="2400"/>
              <a:t>Кликом на команду Search започињемо процес претраживања</a:t>
            </a:r>
            <a:endParaRPr lang="sr-Cyrl-CS" sz="2400"/>
          </a:p>
          <a:p>
            <a:pPr marL="609600" indent="-609600"/>
            <a:r>
              <a:rPr lang="hr-HR" sz="2400"/>
              <a:t>Већина машина за претраживање омогућава коришћење логичких оператора за прецизнију претрагу</a:t>
            </a:r>
            <a:endParaRPr lang="sr-Cyrl-CS" sz="2400"/>
          </a:p>
          <a:p>
            <a:pPr marL="990600" lvl="1" indent="-533400"/>
            <a:r>
              <a:rPr lang="sr-Cyrl-CS" sz="2000"/>
              <a:t>о</a:t>
            </a:r>
            <a:r>
              <a:rPr lang="hr-HR" sz="2000"/>
              <a:t>ператори AND (и), OR (или) и NOT (не) омогућују да као резултат претраживања добијемо само оне Веб стране које садрже спецификоване реци, или да такве стране искључимо из скупа резултата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BBA12-F79B-45AC-B97F-673E2B5CC18A}" type="slidenum">
              <a:rPr lang="en-US"/>
              <a:pPr/>
              <a:t>26</a:t>
            </a:fld>
            <a:endParaRPr lang="en-US"/>
          </a:p>
        </p:txBody>
      </p:sp>
      <p:sp>
        <p:nvSpPr>
          <p:cNvPr id="125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1.</a:t>
            </a:r>
            <a:endParaRPr lang="sr-Latn-CS" i="1"/>
          </a:p>
        </p:txBody>
      </p:sp>
      <p:sp>
        <p:nvSpPr>
          <p:cNvPr id="125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heart </a:t>
            </a:r>
            <a:r>
              <a:rPr lang="hr-HR" sz="2400" b="1"/>
              <a:t>AND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на којима се спомиње </a:t>
            </a:r>
            <a:r>
              <a:rPr lang="sr-Cyrl-CS" sz="2400"/>
              <a:t>Медицина</a:t>
            </a:r>
            <a:r>
              <a:rPr lang="hr-HR" sz="2400"/>
              <a:t>, </a:t>
            </a:r>
            <a:r>
              <a:rPr lang="sr-Cyrl-CS" sz="2400"/>
              <a:t>срце </a:t>
            </a:r>
            <a:r>
              <a:rPr lang="hr-HR" sz="2400"/>
              <a:t>и </a:t>
            </a:r>
            <a:r>
              <a:rPr lang="sr-Cyrl-CS" sz="2400"/>
              <a:t>напад</a:t>
            </a:r>
            <a:r>
              <a:rPr lang="hr-HR" sz="2400"/>
              <a:t>.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OR</a:t>
            </a:r>
            <a:r>
              <a:rPr lang="hr-HR" sz="2400" b="1" i="1"/>
              <a:t> heart </a:t>
            </a:r>
            <a:r>
              <a:rPr lang="hr-HR" sz="2400" b="1"/>
              <a:t>OR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о </a:t>
            </a:r>
            <a:r>
              <a:rPr lang="sr-Cyrl-CS" sz="2400"/>
              <a:t>медицини</a:t>
            </a:r>
            <a:r>
              <a:rPr lang="hr-HR" sz="2400"/>
              <a:t>, свих страна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 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</a:t>
            </a:r>
            <a:r>
              <a:rPr lang="hr-HR" sz="2400" b="1"/>
              <a:t>NOT</a:t>
            </a:r>
            <a:r>
              <a:rPr lang="hr-HR" sz="2400" b="1" i="1"/>
              <a:t> heart </a:t>
            </a:r>
            <a:r>
              <a:rPr lang="hr-HR" sz="2400" b="1"/>
              <a:t>AND NOT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све стране о </a:t>
            </a:r>
            <a:r>
              <a:rPr lang="sr-Cyrl-CS" sz="2400"/>
              <a:t>медицини</a:t>
            </a:r>
            <a:r>
              <a:rPr lang="hr-HR" sz="2400"/>
              <a:t>, али без оних које садрже текстове о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</a:t>
            </a:r>
          </a:p>
          <a:p>
            <a:pPr marL="609600" indent="-609600"/>
            <a:r>
              <a:rPr lang="hr-HR" sz="2400"/>
              <a:t>Неки претраживачи (</a:t>
            </a:r>
            <a:r>
              <a:rPr lang="hr-HR" sz="2400" i="1"/>
              <a:t>Google, AltaVista, Lycos, Fast</a:t>
            </a:r>
            <a:r>
              <a:rPr lang="hr-HR" sz="2400"/>
              <a:t>) уместо оператора AND и NOT користе </a:t>
            </a:r>
            <a:r>
              <a:rPr lang="sr-Cyrl-CS" sz="2400"/>
              <a:t>и </a:t>
            </a:r>
            <a:r>
              <a:rPr lang="hr-HR" sz="2400"/>
              <a:t>знакове + и -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C7D-4CAA-4615-9CEB-95E6C020703B}" type="slidenum">
              <a:rPr lang="en-US"/>
              <a:pPr/>
              <a:t>27</a:t>
            </a:fld>
            <a:endParaRPr lang="en-US"/>
          </a:p>
        </p:txBody>
      </p:sp>
      <p:sp>
        <p:nvSpPr>
          <p:cNvPr id="1252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 i="1"/>
              <a:t>П</a:t>
            </a:r>
            <a:r>
              <a:rPr lang="hr-HR" sz="2800" i="1"/>
              <a:t>ретраг</a:t>
            </a:r>
            <a:r>
              <a:rPr lang="sr-Cyrl-CS" sz="2800" i="1"/>
              <a:t>а</a:t>
            </a:r>
            <a:r>
              <a:rPr lang="hr-HR" sz="2800" i="1"/>
              <a:t> адресе свих Веб страна на којима се спомиње </a:t>
            </a:r>
            <a:r>
              <a:rPr lang="sr-Cyrl-RS" sz="2800" i="1" smtClean="0"/>
              <a:t>и м</a:t>
            </a:r>
            <a:r>
              <a:rPr lang="sr-Cyrl-CS" sz="2800" i="1" smtClean="0"/>
              <a:t>едицина и</a:t>
            </a:r>
            <a:r>
              <a:rPr lang="hr-HR" sz="2800" i="1" smtClean="0"/>
              <a:t> </a:t>
            </a:r>
            <a:r>
              <a:rPr lang="sr-Cyrl-CS" sz="2800" i="1"/>
              <a:t>срце</a:t>
            </a:r>
            <a:r>
              <a:rPr lang="hr-HR" sz="2800" i="1"/>
              <a:t> и </a:t>
            </a:r>
            <a:r>
              <a:rPr lang="sr-Cyrl-CS" sz="2800" i="1"/>
              <a:t>напад</a:t>
            </a:r>
            <a:endParaRPr lang="sr-Latn-CS" sz="2800" i="1"/>
          </a:p>
        </p:txBody>
      </p:sp>
      <p:sp>
        <p:nvSpPr>
          <p:cNvPr id="1252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r="58515" b="4167"/>
          <a:stretch>
            <a:fillRect/>
          </a:stretch>
        </p:blipFill>
        <p:spPr bwMode="auto">
          <a:xfrm>
            <a:off x="2496545" y="1453721"/>
            <a:ext cx="4454587" cy="487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1FDF-487A-42F0-97B6-23DABF9294CF}" type="slidenum">
              <a:rPr lang="en-US"/>
              <a:pPr/>
              <a:t>28</a:t>
            </a:fld>
            <a:endParaRPr lang="en-US"/>
          </a:p>
        </p:txBody>
      </p:sp>
      <p:sp>
        <p:nvSpPr>
          <p:cNvPr id="1254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2.</a:t>
            </a:r>
            <a:endParaRPr lang="sr-Latn-CS" i="1"/>
          </a:p>
        </p:txBody>
      </p:sp>
      <p:sp>
        <p:nvSpPr>
          <p:cNvPr id="1254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/>
              <a:t>Упити из </a:t>
            </a:r>
            <a:r>
              <a:rPr lang="hr-HR" i="1"/>
              <a:t>примера 1 </a:t>
            </a:r>
            <a:r>
              <a:rPr lang="hr-HR"/>
              <a:t>могу се написати и овако: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heart </a:t>
            </a:r>
            <a:r>
              <a:rPr lang="hr-HR"/>
              <a:t>AND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+</a:t>
            </a:r>
            <a:r>
              <a:rPr lang="hr-HR" i="1"/>
              <a:t> heart </a:t>
            </a:r>
            <a:r>
              <a:rPr lang="sr-Cyrl-CS" b="1"/>
              <a:t>+</a:t>
            </a:r>
            <a:r>
              <a:rPr lang="hr-HR" i="1"/>
              <a:t> attack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</a:t>
            </a:r>
            <a:r>
              <a:rPr lang="hr-HR"/>
              <a:t>NOT</a:t>
            </a:r>
            <a:r>
              <a:rPr lang="hr-HR" i="1"/>
              <a:t> heart </a:t>
            </a:r>
            <a:r>
              <a:rPr lang="hr-HR"/>
              <a:t>AND NOT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heart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attack</a:t>
            </a:r>
            <a:endParaRPr lang="hr-HR"/>
          </a:p>
          <a:p>
            <a:pPr marL="609600" indent="-609600"/>
            <a:r>
              <a:rPr lang="hr-HR"/>
              <a:t>Ако у претраживању користимо одређену фразу, најбоље је да је ставимо између знакова навода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57B9-CDBD-4863-B59A-E93A8A1A0219}" type="slidenum">
              <a:rPr lang="en-US"/>
              <a:pPr/>
              <a:t>29</a:t>
            </a:fld>
            <a:endParaRPr lang="en-US"/>
          </a:p>
        </p:txBody>
      </p:sp>
      <p:sp>
        <p:nvSpPr>
          <p:cNvPr id="1256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3.</a:t>
            </a:r>
            <a:endParaRPr lang="sr-Latn-CS" i="1"/>
          </a:p>
        </p:txBody>
      </p:sp>
      <p:sp>
        <p:nvSpPr>
          <p:cNvPr id="125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mtClean="0"/>
              <a:t>"NASA </a:t>
            </a:r>
            <a:r>
              <a:rPr lang="hr-HR"/>
              <a:t>Space </a:t>
            </a:r>
            <a:r>
              <a:rPr lang="hr-HR" smtClean="0"/>
              <a:t>Shuttle"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hr-HR" i="1"/>
              <a:t>NASA Space Shuttle</a:t>
            </a:r>
            <a:r>
              <a:rPr lang="hr-HR"/>
              <a:t> као фраза. </a:t>
            </a:r>
          </a:p>
          <a:p>
            <a:pPr marL="609600" indent="-609600"/>
            <a:r>
              <a:rPr lang="hr-HR"/>
              <a:t>"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 smtClean="0"/>
              <a:t>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/>
              <a:t> као фраза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3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Шта је </a:t>
            </a:r>
            <a:r>
              <a:rPr lang="sr-Cyrl-CS"/>
              <a:t>В</a:t>
            </a:r>
            <a:r>
              <a:rPr lang="en-US"/>
              <a:t>еб?</a:t>
            </a:r>
            <a:endParaRPr lang="sr-Latn-C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Део Интернета који већина људи познаје је </a:t>
            </a:r>
            <a:r>
              <a:rPr lang="en-GB" sz="2800" i="1"/>
              <a:t>светска комуникациона мрежа</a:t>
            </a:r>
            <a:r>
              <a:rPr lang="en-GB" sz="2800"/>
              <a:t> (обично звана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 или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)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Интернет такође укључује друге услуге, попут е-поште, дискусионих група и дељења датотека. 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На једној </a:t>
            </a:r>
            <a:r>
              <a:rPr lang="en-GB" sz="2800" i="1"/>
              <a:t>Веб страници</a:t>
            </a:r>
            <a:r>
              <a:rPr lang="en-GB" sz="2800"/>
              <a:t> - наслови, текст и слике могу се комбиновати са звуковима и анимацијом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 i="1"/>
              <a:t>Веб локација</a:t>
            </a:r>
            <a:r>
              <a:rPr lang="en-GB" sz="2800"/>
              <a:t> је збирка међусобно повезаних Веб страница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1658-8E24-4871-8D08-16503A0221FE}" type="slidenum">
              <a:rPr lang="en-US"/>
              <a:pPr/>
              <a:t>30</a:t>
            </a:fld>
            <a:endParaRPr lang="en-US"/>
          </a:p>
        </p:txBody>
      </p:sp>
      <p:sp>
        <p:nvSpPr>
          <p:cNvPr id="1258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/>
              <a:t>Напредна претрага у </a:t>
            </a:r>
            <a:r>
              <a:rPr lang="hr-HR" i="1"/>
              <a:t>Google</a:t>
            </a:r>
            <a:endParaRPr lang="sr-Latn-CS" i="1"/>
          </a:p>
        </p:txBody>
      </p:sp>
      <p:sp>
        <p:nvSpPr>
          <p:cNvPr id="125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r="59374" b="78594"/>
          <a:stretch>
            <a:fillRect/>
          </a:stretch>
        </p:blipFill>
        <p:spPr bwMode="auto">
          <a:xfrm>
            <a:off x="344259" y="2350198"/>
            <a:ext cx="8376408" cy="278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 smtClean="0"/>
              <a:t>Напредна претрага у </a:t>
            </a:r>
            <a:r>
              <a:rPr lang="hr-HR" i="1" smtClean="0"/>
              <a:t>Google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 r="36344" b="8987"/>
          <a:stretch>
            <a:fillRect/>
          </a:stretch>
        </p:blipFill>
        <p:spPr bwMode="auto">
          <a:xfrm>
            <a:off x="1583035" y="1394883"/>
            <a:ext cx="6248631" cy="498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692B9-5232-4EA2-AD45-7DF65A62F109}" type="slidenum">
              <a:rPr lang="en-US"/>
              <a:pPr/>
              <a:t>32</a:t>
            </a:fld>
            <a:endParaRPr lang="en-US"/>
          </a:p>
        </p:txBody>
      </p:sp>
      <p:sp>
        <p:nvSpPr>
          <p:cNvPr id="1264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6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800"/>
              <a:t>Адресе претраживача за добијање телефонских бројева, електронских адреса или приказ мапа за одређене адресе су: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3"/>
              </a:rPr>
              <a:t>www.google.com</a:t>
            </a:r>
            <a:r>
              <a:rPr lang="sr-Latn-CS" sz="2400"/>
              <a:t> </a:t>
            </a:r>
            <a:endParaRPr lang="sr-Cyrl-CS" sz="24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4"/>
              </a:rPr>
              <a:t>www.whowhere.com</a:t>
            </a:r>
            <a:endParaRPr lang="en-GB" sz="2400">
              <a:hlinkClick r:id="rId5"/>
            </a:endParaRPr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5"/>
              </a:rPr>
              <a:t>www.switchboard.com</a:t>
            </a:r>
            <a:r>
              <a:rPr lang="sr-Latn-CS" sz="2400"/>
              <a:t> </a:t>
            </a:r>
            <a:endParaRPr lang="sr-Cyrl-CS" sz="2400"/>
          </a:p>
          <a:p>
            <a:pPr marL="609600" indent="-609600">
              <a:lnSpc>
                <a:spcPct val="90000"/>
              </a:lnSpc>
            </a:pPr>
            <a:r>
              <a:rPr lang="hr-HR" sz="2800"/>
              <a:t>Ако на Вебу тражимо само слике, помоћи ће нам следећи претраживачи:</a:t>
            </a:r>
            <a:endParaRPr lang="sr-Latn-CS" sz="28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6"/>
              </a:rPr>
              <a:t>http://www.altavista.com/image/</a:t>
            </a:r>
            <a:endParaRPr lang="en-GB" sz="2400"/>
          </a:p>
          <a:p>
            <a:pPr marL="990600" lvl="1" indent="-533400">
              <a:lnSpc>
                <a:spcPct val="90000"/>
              </a:lnSpc>
            </a:pPr>
            <a:r>
              <a:rPr lang="hr-HR" sz="2400">
                <a:hlinkClick r:id="rId7"/>
              </a:rPr>
              <a:t>http://images.google.com/</a:t>
            </a:r>
            <a:endParaRPr lang="en-GB" sz="24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8"/>
              </a:rPr>
              <a:t>www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imagegrabber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randomeye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com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34BD-4840-418E-AEAA-0F68D3D215FD}" type="slidenum">
              <a:rPr lang="en-US"/>
              <a:pPr/>
              <a:t>33</a:t>
            </a:fld>
            <a:endParaRPr lang="en-US"/>
          </a:p>
        </p:txBody>
      </p:sp>
      <p:sp>
        <p:nvSpPr>
          <p:cNvPr id="1266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6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5000"/>
              </a:lnSpc>
            </a:pPr>
            <a:r>
              <a:rPr lang="hr-HR" sz="2800"/>
              <a:t>Најпопуларније локације за вести су:</a:t>
            </a:r>
            <a:endParaRPr lang="sr-Latn-CS" sz="28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3"/>
              </a:rPr>
              <a:t>www.lycos.com/news</a:t>
            </a:r>
            <a:r>
              <a:rPr lang="en-GB" sz="2400"/>
              <a:t> </a:t>
            </a:r>
            <a:r>
              <a:rPr lang="hr-HR" sz="2400"/>
              <a:t>(најновије вести агенција Reuters, AP </a:t>
            </a:r>
            <a:r>
              <a:rPr lang="sr-Cyrl-CS" sz="2400"/>
              <a:t>и</a:t>
            </a:r>
            <a:r>
              <a:rPr lang="hr-HR" sz="2400"/>
              <a:t> Wired News)</a:t>
            </a:r>
            <a:endParaRPr lang="en-GB" sz="24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4"/>
              </a:rPr>
              <a:t>www.total-news.com</a:t>
            </a:r>
            <a:r>
              <a:rPr lang="en-GB" sz="2400"/>
              <a:t> </a:t>
            </a:r>
            <a:r>
              <a:rPr lang="hr-HR" sz="2400"/>
              <a:t>(информације агенција BBC News </a:t>
            </a:r>
            <a:r>
              <a:rPr lang="sr-Cyrl-CS" sz="2400"/>
              <a:t>и</a:t>
            </a:r>
            <a:r>
              <a:rPr lang="hr-HR" sz="2400"/>
              <a:t> WashingtonPost)</a:t>
            </a:r>
            <a:endParaRPr lang="en-GB" sz="24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5"/>
              </a:rPr>
              <a:t>www.moreover.com</a:t>
            </a:r>
            <a:r>
              <a:rPr lang="en-GB" sz="2400"/>
              <a:t> </a:t>
            </a:r>
            <a:r>
              <a:rPr lang="hr-HR" sz="2400"/>
              <a:t>(вести не старије oд два дана)</a:t>
            </a:r>
            <a:endParaRPr lang="en-GB" sz="2400"/>
          </a:p>
          <a:p>
            <a:pPr marL="609600" indent="-609600"/>
            <a:r>
              <a:rPr lang="sr-Cyrl-CS" sz="2800"/>
              <a:t>П</a:t>
            </a:r>
            <a:r>
              <a:rPr lang="hr-HR" sz="2800"/>
              <a:t>ретраживач </a:t>
            </a:r>
            <a:r>
              <a:rPr lang="hr-HR" sz="2800" i="1"/>
              <a:t>Search Engine Guide</a:t>
            </a:r>
            <a:r>
              <a:rPr lang="hr-HR" sz="2800"/>
              <a:t> </a:t>
            </a:r>
            <a:r>
              <a:rPr lang="en-GB" sz="2800" i="1">
                <a:hlinkClick r:id="rId6"/>
              </a:rPr>
              <a:t>www.searchengineguide.com</a:t>
            </a:r>
            <a:r>
              <a:rPr lang="hr-HR" sz="2800"/>
              <a:t> нам омогућава</a:t>
            </a:r>
            <a:endParaRPr lang="sr-Cyrl-CS" sz="2800"/>
          </a:p>
          <a:p>
            <a:pPr marL="990600" lvl="1" indent="-533400"/>
            <a:r>
              <a:rPr lang="hr-HR" sz="2400"/>
              <a:t>проналажење претраживача специјализованог за строго одређену тему</a:t>
            </a:r>
            <a:r>
              <a:rPr lang="sr-Latn-CS" sz="2400"/>
              <a:t> 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9444-AFEB-49AD-9429-AFF9EC36EDC8}" type="slidenum">
              <a:rPr lang="en-US"/>
              <a:pPr/>
              <a:t>34</a:t>
            </a:fld>
            <a:endParaRPr lang="en-US"/>
          </a:p>
        </p:txBody>
      </p:sp>
      <p:sp>
        <p:nvSpPr>
          <p:cNvPr id="1268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Рекламе на Вебу</a:t>
            </a:r>
            <a:endParaRPr lang="sr-Latn-CS"/>
          </a:p>
        </p:txBody>
      </p:sp>
      <p:sp>
        <p:nvSpPr>
          <p:cNvPr id="126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sr-Cyrl-RS" sz="3000" smtClean="0"/>
              <a:t>У</a:t>
            </a:r>
            <a:r>
              <a:rPr lang="hr-HR" sz="3000" smtClean="0"/>
              <a:t>грађене </a:t>
            </a:r>
            <a:r>
              <a:rPr lang="sr-Cyrl-RS" sz="3000" smtClean="0"/>
              <a:t>су </a:t>
            </a:r>
            <a:r>
              <a:rPr lang="hr-HR" sz="3000" smtClean="0"/>
              <a:t>у </a:t>
            </a:r>
            <a:r>
              <a:rPr lang="hr-HR" sz="3000"/>
              <a:t>скоро</a:t>
            </a:r>
            <a:r>
              <a:rPr lang="sr-Cyrl-CS" sz="3000"/>
              <a:t> </a:t>
            </a:r>
            <a:r>
              <a:rPr lang="hr-HR" sz="3000"/>
              <a:t>све Веб стране у виду текста, сличица, огласа, банера, прозора</a:t>
            </a:r>
            <a:endParaRPr lang="sr-Cyrl-CS" sz="3000"/>
          </a:p>
          <a:p>
            <a:pPr marL="609600" indent="-609600"/>
            <a:r>
              <a:rPr lang="sr-Cyrl-RS" sz="3000" smtClean="0"/>
              <a:t>Д</a:t>
            </a:r>
            <a:r>
              <a:rPr lang="hr-HR" sz="3000" smtClean="0"/>
              <a:t>обар </a:t>
            </a:r>
            <a:r>
              <a:rPr lang="hr-HR" sz="3000"/>
              <a:t>део Веб локација </a:t>
            </a:r>
            <a:r>
              <a:rPr lang="sr-Cyrl-RS" sz="3000" smtClean="0"/>
              <a:t>се </a:t>
            </a:r>
            <a:r>
              <a:rPr lang="hr-HR" sz="3000" smtClean="0"/>
              <a:t>издржава </a:t>
            </a:r>
            <a:r>
              <a:rPr lang="hr-HR" sz="3000"/>
              <a:t>баш на основу реклама</a:t>
            </a:r>
            <a:endParaRPr lang="sr-Cyrl-CS" sz="3000"/>
          </a:p>
          <a:p>
            <a:pPr marL="609600" indent="-609600"/>
            <a:r>
              <a:rPr lang="hr-HR" sz="3000"/>
              <a:t>Проблем је </a:t>
            </a:r>
            <a:r>
              <a:rPr lang="hr-HR" sz="3000" smtClean="0"/>
              <a:t>што прилично </a:t>
            </a:r>
            <a:r>
              <a:rPr lang="hr-HR" sz="3000"/>
              <a:t>успоравају рад на Интернету (учитавање Веб стране)</a:t>
            </a:r>
            <a:endParaRPr lang="sr-Cyrl-CS" sz="3000"/>
          </a:p>
          <a:p>
            <a:pPr marL="990600" lvl="1" indent="-533400"/>
            <a:r>
              <a:rPr lang="hr-HR" sz="2600"/>
              <a:t>једини начин да их се ре</a:t>
            </a:r>
            <a:r>
              <a:rPr lang="sr-Cyrl-CS" sz="2600"/>
              <a:t>ш</a:t>
            </a:r>
            <a:r>
              <a:rPr lang="hr-HR" sz="2600"/>
              <a:t>имо јесте инсталација програма за филтрирање реклама</a:t>
            </a:r>
            <a:endParaRPr lang="en-GB" sz="2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B19A-2DB8-49F3-8EE5-710588DC781F}" type="slidenum">
              <a:rPr lang="en-US"/>
              <a:pPr/>
              <a:t>35</a:t>
            </a:fld>
            <a:endParaRPr lang="en-US"/>
          </a:p>
        </p:txBody>
      </p:sp>
      <p:sp>
        <p:nvSpPr>
          <p:cNvPr id="101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Први кораци са е-поштом</a:t>
            </a:r>
            <a:endParaRPr lang="sr-Latn-CS"/>
          </a:p>
        </p:txBody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 sz="2400" b="1"/>
              <a:t>Слање и примање текстуалних порука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Е-поруку можете послати свакој особи која има е-адресу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en-GB" sz="2000"/>
              <a:t>Е-пошта је двосмерна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Слање и примање датотека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Осим текста, у оквиру е-поруке можете слати и готово све типове датотека, укључујући документе, слике и музику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Слање порука групи људи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Е-поруку можете истовремено послати великом броју људи. Примаоци могу одговорити целој групи, што омогућава групне дискусије.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Прослеђивање порука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Када примите е-поруку, можете је проследити другима без прекуцавања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83629-DE34-4722-8204-E13174A245FB}" type="slidenum">
              <a:rPr lang="en-US"/>
              <a:pPr/>
              <a:t>36</a:t>
            </a:fld>
            <a:endParaRPr lang="en-US"/>
          </a:p>
        </p:txBody>
      </p:sp>
      <p:sp>
        <p:nvSpPr>
          <p:cNvPr id="101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нам је потребно за коришћење е-поште?</a:t>
            </a:r>
            <a:endParaRPr lang="sr-Latn-CS" sz="3600"/>
          </a:p>
        </p:txBody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b="1"/>
              <a:t>Интернет веза</a:t>
            </a:r>
            <a:endParaRPr lang="sr-Cyrl-CS" sz="2400" b="1"/>
          </a:p>
          <a:p>
            <a:pPr lvl="1"/>
            <a:r>
              <a:rPr lang="en-GB" sz="2000"/>
              <a:t>Да бисте повезали рачунар са Интернетом, прво морате да се пријавите код добављача Интернет услуга (ISP)</a:t>
            </a:r>
            <a:endParaRPr lang="en-GB" sz="2000" b="1"/>
          </a:p>
          <a:p>
            <a:r>
              <a:rPr lang="en-GB" sz="2400" b="1"/>
              <a:t>Програм за е-пошту или услуга заснована на Вебу</a:t>
            </a:r>
            <a:endParaRPr lang="sr-Cyrl-CS" sz="2400" b="1"/>
          </a:p>
          <a:p>
            <a:pPr lvl="1"/>
            <a:r>
              <a:rPr lang="en-GB" sz="2000"/>
              <a:t>Можете користити програм „Windows пошта“ (који се инсталира са оперативним системом Windows Vista), програм за е-пошту, који је укључен у Windows</a:t>
            </a:r>
            <a:r>
              <a:rPr lang="sr-Cyrl-CS" sz="2000"/>
              <a:t> или</a:t>
            </a:r>
            <a:r>
              <a:rPr lang="en-GB" sz="2000"/>
              <a:t> неки други програм за е-пошту када га инсталирате на рачунар</a:t>
            </a:r>
            <a:endParaRPr lang="en-GB" sz="2000" b="1"/>
          </a:p>
          <a:p>
            <a:r>
              <a:rPr lang="en-GB" sz="2400" b="1"/>
              <a:t>Е-адреса</a:t>
            </a:r>
            <a:endParaRPr lang="sr-Cyrl-CS" sz="2400" b="1"/>
          </a:p>
          <a:p>
            <a:pPr lvl="1"/>
            <a:r>
              <a:rPr lang="en-GB" sz="2000"/>
              <a:t>Е-адресу можете добити од добављача Интернет услуга или услуге е-поште засноване на Вебу када се пријавите</a:t>
            </a:r>
            <a:endParaRPr lang="sr-Cyrl-CS" sz="2000"/>
          </a:p>
          <a:p>
            <a:pPr lvl="1"/>
            <a:r>
              <a:rPr lang="en-GB" sz="2000"/>
              <a:t>на пример, </a:t>
            </a:r>
            <a:r>
              <a:rPr lang="en-GB" sz="2000" b="1">
                <a:hlinkClick r:id="rId3"/>
              </a:rPr>
              <a:t>neko@example.com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2706B-D71E-4D6F-B4F1-F1C9B6A2DA65}" type="slidenum">
              <a:rPr lang="en-US"/>
              <a:pPr/>
              <a:t>37</a:t>
            </a:fld>
            <a:endParaRPr lang="en-US"/>
          </a:p>
        </p:txBody>
      </p:sp>
      <p:sp>
        <p:nvSpPr>
          <p:cNvPr id="101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Подешавање програма „Microsoft Outlook“</a:t>
            </a:r>
            <a:endParaRPr lang="sr-Latn-CS" sz="3600"/>
          </a:p>
        </p:txBody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Помоћу програма </a:t>
            </a:r>
            <a:r>
              <a:rPr lang="en-GB" i="1"/>
              <a:t>Outlook</a:t>
            </a:r>
            <a:r>
              <a:rPr lang="en-GB"/>
              <a:t>, можете да:</a:t>
            </a:r>
            <a:r>
              <a:rPr lang="sr-Latn-CS"/>
              <a:t> </a:t>
            </a:r>
            <a:endParaRPr lang="sr-Cyrl-CS"/>
          </a:p>
          <a:p>
            <a:pPr lvl="1"/>
            <a:r>
              <a:rPr lang="en-GB"/>
              <a:t>Шаљете и примате поруке електронске поште</a:t>
            </a:r>
          </a:p>
          <a:p>
            <a:pPr lvl="1"/>
            <a:r>
              <a:rPr lang="en-GB"/>
              <a:t>Придружите датотеке својим порукама</a:t>
            </a:r>
          </a:p>
          <a:p>
            <a:pPr lvl="1"/>
            <a:r>
              <a:rPr lang="en-GB"/>
              <a:t>Направите адресар и управљате њиме  </a:t>
            </a:r>
          </a:p>
          <a:p>
            <a:pPr lvl="1"/>
            <a:r>
              <a:rPr lang="en-GB"/>
              <a:t>Организујете и архивирате поруке </a:t>
            </a:r>
          </a:p>
          <a:p>
            <a:pPr lvl="1"/>
            <a:r>
              <a:rPr lang="en-GB"/>
              <a:t>Персонализујете поруке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E420-0B5F-4A5B-9FF9-F3581F40B9BA}" type="slidenum">
              <a:rPr lang="en-US"/>
              <a:pPr/>
              <a:t>38</a:t>
            </a:fld>
            <a:endParaRPr lang="en-US"/>
          </a:p>
        </p:txBody>
      </p:sp>
      <p:sp>
        <p:nvSpPr>
          <p:cNvPr id="101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6838" name="Rectangle 6"/>
          <p:cNvSpPr>
            <a:spLocks noChangeArrowheads="1"/>
          </p:cNvSpPr>
          <p:nvPr/>
        </p:nvSpPr>
        <p:spPr bwMode="auto">
          <a:xfrm>
            <a:off x="0" y="1116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6839" name="Rectangle 7"/>
          <p:cNvSpPr>
            <a:spLocks noChangeArrowheads="1"/>
          </p:cNvSpPr>
          <p:nvPr/>
        </p:nvSpPr>
        <p:spPr bwMode="auto">
          <a:xfrm>
            <a:off x="4445000" y="3382963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33746" t="25274" r="33144" b="29330"/>
          <a:stretch>
            <a:fillRect/>
          </a:stretch>
        </p:blipFill>
        <p:spPr bwMode="auto">
          <a:xfrm>
            <a:off x="356075" y="2028133"/>
            <a:ext cx="4198992" cy="313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 l="28876" t="17485" r="28984" b="23575"/>
          <a:stretch>
            <a:fillRect/>
          </a:stretch>
        </p:blipFill>
        <p:spPr bwMode="auto">
          <a:xfrm>
            <a:off x="4619731" y="2052319"/>
            <a:ext cx="4134802" cy="31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6335F-9F34-43C7-BC7F-7136C0050A9D}" type="slidenum">
              <a:rPr lang="en-US"/>
              <a:pPr/>
              <a:t>39</a:t>
            </a:fld>
            <a:endParaRPr lang="en-US"/>
          </a:p>
        </p:txBody>
      </p:sp>
      <p:sp>
        <p:nvSpPr>
          <p:cNvPr id="101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8886" name="Rectangle 6"/>
          <p:cNvSpPr>
            <a:spLocks noChangeArrowheads="1"/>
          </p:cNvSpPr>
          <p:nvPr/>
        </p:nvSpPr>
        <p:spPr bwMode="auto">
          <a:xfrm>
            <a:off x="6684963" y="1012825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sp>
        <p:nvSpPr>
          <p:cNvPr id="1018887" name="Rectangle 7"/>
          <p:cNvSpPr>
            <a:spLocks noChangeArrowheads="1"/>
          </p:cNvSpPr>
          <p:nvPr/>
        </p:nvSpPr>
        <p:spPr bwMode="auto">
          <a:xfrm>
            <a:off x="6667500" y="3505200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33619" t="25765" r="33587" b="29330"/>
          <a:stretch>
            <a:fillRect/>
          </a:stretch>
        </p:blipFill>
        <p:spPr bwMode="auto">
          <a:xfrm>
            <a:off x="230689" y="2003831"/>
            <a:ext cx="4781578" cy="329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 l="33619" t="25490" r="33311" b="29902"/>
          <a:stretch>
            <a:fillRect/>
          </a:stretch>
        </p:blipFill>
        <p:spPr bwMode="auto">
          <a:xfrm>
            <a:off x="5045791" y="2005767"/>
            <a:ext cx="4055874" cy="331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4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en-GB" i="1" smtClean="0"/>
              <a:t>Веб страницa Факултетa Медицински</a:t>
            </a:r>
            <a:r>
              <a:rPr lang="sr-Cyrl-CS" i="1"/>
              <a:t>х </a:t>
            </a:r>
            <a:r>
              <a:rPr lang="sr-Cyrl-CS" i="1" smtClean="0"/>
              <a:t>Наука</a:t>
            </a:r>
            <a:endParaRPr lang="en-U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sr-Latn-CS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14613" t="16122" r="15878" b="21959"/>
          <a:stretch>
            <a:fillRect/>
          </a:stretch>
        </p:blipFill>
        <p:spPr bwMode="auto">
          <a:xfrm>
            <a:off x="602508" y="1614699"/>
            <a:ext cx="8143559" cy="430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6335F-9F34-43C7-BC7F-7136C0050A9D}" type="slidenum">
              <a:rPr lang="en-US"/>
              <a:pPr/>
              <a:t>40</a:t>
            </a:fld>
            <a:endParaRPr lang="en-US"/>
          </a:p>
        </p:txBody>
      </p:sp>
      <p:sp>
        <p:nvSpPr>
          <p:cNvPr id="101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8886" name="Rectangle 6"/>
          <p:cNvSpPr>
            <a:spLocks noChangeArrowheads="1"/>
          </p:cNvSpPr>
          <p:nvPr/>
        </p:nvSpPr>
        <p:spPr bwMode="auto">
          <a:xfrm>
            <a:off x="6684963" y="1012825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sp>
        <p:nvSpPr>
          <p:cNvPr id="1018887" name="Rectangle 7"/>
          <p:cNvSpPr>
            <a:spLocks noChangeArrowheads="1"/>
          </p:cNvSpPr>
          <p:nvPr/>
        </p:nvSpPr>
        <p:spPr bwMode="auto">
          <a:xfrm>
            <a:off x="6667500" y="3505200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3" name="Picture 12"/>
          <p:cNvPicPr/>
          <p:nvPr/>
        </p:nvPicPr>
        <p:blipFill>
          <a:blip r:embed="rId3" cstate="print"/>
          <a:srcRect l="33481" t="25274" r="34199" b="29330"/>
          <a:stretch>
            <a:fillRect/>
          </a:stretch>
        </p:blipFill>
        <p:spPr bwMode="auto">
          <a:xfrm>
            <a:off x="367554" y="1773014"/>
            <a:ext cx="4179046" cy="326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/>
          <p:nvPr/>
        </p:nvPicPr>
        <p:blipFill>
          <a:blip r:embed="rId4" cstate="print"/>
          <a:srcRect l="33481" t="25520" r="33232" b="29820"/>
          <a:stretch>
            <a:fillRect/>
          </a:stretch>
        </p:blipFill>
        <p:spPr bwMode="auto">
          <a:xfrm>
            <a:off x="4683056" y="1771543"/>
            <a:ext cx="4122279" cy="329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29B83-8CAB-456E-8C2F-3BBA4D1811CC}" type="slidenum">
              <a:rPr lang="en-US"/>
              <a:pPr/>
              <a:t>41</a:t>
            </a:fld>
            <a:endParaRPr lang="en-US"/>
          </a:p>
        </p:txBody>
      </p:sp>
      <p:sp>
        <p:nvSpPr>
          <p:cNvPr id="102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500" i="1"/>
              <a:t>Изглед основног прозора </a:t>
            </a:r>
            <a:r>
              <a:rPr lang="en-GB" sz="3500" i="1"/>
              <a:t>Outlook</a:t>
            </a:r>
            <a:r>
              <a:rPr lang="ru-RU" sz="3500" i="1"/>
              <a:t>-а</a:t>
            </a:r>
            <a:endParaRPr lang="sr-Latn-CS" sz="3500" i="1"/>
          </a:p>
        </p:txBody>
      </p:sp>
      <p:sp>
        <p:nvSpPr>
          <p:cNvPr id="102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b="3104"/>
          <a:stretch>
            <a:fillRect/>
          </a:stretch>
        </p:blipFill>
        <p:spPr bwMode="auto">
          <a:xfrm>
            <a:off x="463558" y="1400087"/>
            <a:ext cx="8096242" cy="489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115D-06CC-4B47-AF8D-E4237687C522}" type="slidenum">
              <a:rPr lang="en-US"/>
              <a:pPr/>
              <a:t>42</a:t>
            </a:fld>
            <a:endParaRPr lang="en-US"/>
          </a:p>
        </p:txBody>
      </p:sp>
      <p:sp>
        <p:nvSpPr>
          <p:cNvPr id="102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/>
              <a:t>Изглед прозора </a:t>
            </a:r>
            <a:r>
              <a:rPr lang="en-GB" i="1"/>
              <a:t>Message</a:t>
            </a:r>
            <a:endParaRPr lang="sr-Latn-CS" i="1"/>
          </a:p>
        </p:txBody>
      </p:sp>
      <p:sp>
        <p:nvSpPr>
          <p:cNvPr id="102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3470" t="11776" r="11643" b="55839"/>
          <a:stretch>
            <a:fillRect/>
          </a:stretch>
        </p:blipFill>
        <p:spPr bwMode="auto">
          <a:xfrm>
            <a:off x="388313" y="2016538"/>
            <a:ext cx="8590391" cy="208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D53EB-B8F0-4B95-8446-19E3B09511C7}" type="slidenum">
              <a:rPr lang="en-US"/>
              <a:pPr/>
              <a:t>43</a:t>
            </a:fld>
            <a:endParaRPr lang="en-US"/>
          </a:p>
        </p:txBody>
      </p:sp>
      <p:sp>
        <p:nvSpPr>
          <p:cNvPr id="102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Одговарање на поруку</a:t>
            </a:r>
            <a:endParaRPr lang="sr-Latn-CS" i="1"/>
          </a:p>
        </p:txBody>
      </p:sp>
      <p:sp>
        <p:nvSpPr>
          <p:cNvPr id="102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027077" name="Picture 5"/>
          <p:cNvPicPr>
            <a:picLocks noChangeAspect="1" noChangeArrowheads="1"/>
          </p:cNvPicPr>
          <p:nvPr/>
        </p:nvPicPr>
        <p:blipFill>
          <a:blip r:embed="rId3" cstate="print"/>
          <a:srcRect r="57263" b="64365"/>
          <a:stretch>
            <a:fillRect/>
          </a:stretch>
        </p:blipFill>
        <p:spPr bwMode="auto">
          <a:xfrm>
            <a:off x="1803400" y="1404938"/>
            <a:ext cx="5807075" cy="2711450"/>
          </a:xfrm>
          <a:prstGeom prst="rect">
            <a:avLst/>
          </a:prstGeom>
          <a:noFill/>
        </p:spPr>
      </p:pic>
      <p:pic>
        <p:nvPicPr>
          <p:cNvPr id="1027076" name="Picture 4"/>
          <p:cNvPicPr>
            <a:picLocks noChangeAspect="1" noChangeArrowheads="1"/>
          </p:cNvPicPr>
          <p:nvPr/>
        </p:nvPicPr>
        <p:blipFill>
          <a:blip r:embed="rId4" cstate="print"/>
          <a:srcRect r="51453" b="66602"/>
          <a:stretch>
            <a:fillRect/>
          </a:stretch>
        </p:blipFill>
        <p:spPr bwMode="auto">
          <a:xfrm>
            <a:off x="1871663" y="4243388"/>
            <a:ext cx="5567362" cy="2168525"/>
          </a:xfrm>
          <a:prstGeom prst="rect">
            <a:avLst/>
          </a:prstGeom>
          <a:noFill/>
        </p:spPr>
      </p:pic>
      <p:sp>
        <p:nvSpPr>
          <p:cNvPr id="1027078" name="Rectangle 6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7079" name="Rectangle 7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17E72-EDE7-4644-8DD6-5B0434F6D04D}" type="slidenum">
              <a:rPr lang="en-US"/>
              <a:pPr/>
              <a:t>44</a:t>
            </a:fld>
            <a:endParaRPr lang="en-US"/>
          </a:p>
        </p:txBody>
      </p:sp>
      <p:sp>
        <p:nvSpPr>
          <p:cNvPr id="1211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Нова порука</a:t>
            </a:r>
            <a:endParaRPr lang="sr-Latn-CS" i="1"/>
          </a:p>
        </p:txBody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1398" name="Rectangle 6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1399" name="Rectangle 7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3470" t="11776" r="11643" b="55839"/>
          <a:stretch>
            <a:fillRect/>
          </a:stretch>
        </p:blipFill>
        <p:spPr bwMode="auto">
          <a:xfrm>
            <a:off x="286715" y="2185872"/>
            <a:ext cx="8590391" cy="208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012E-E50E-4E82-86CB-2D0945B69D52}" type="slidenum">
              <a:rPr lang="en-US"/>
              <a:pPr/>
              <a:t>5</a:t>
            </a:fld>
            <a:endParaRPr lang="en-US"/>
          </a:p>
        </p:txBody>
      </p:sp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можете да радите на Интернету?</a:t>
            </a:r>
            <a:endParaRPr lang="sr-Latn-CS" sz="3600"/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GB" sz="2400" b="1"/>
              <a:t>Проналажење информација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садржи велику количину информација - далеко више од највећих светских библиотека.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Комуникација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Е-пошта је један од најпопуларнијих начина коришћења Интернета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Дељење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Слике са свог дигиталног фотоапарата можете да </a:t>
            </a:r>
            <a:r>
              <a:rPr lang="en-GB" sz="2000" i="1"/>
              <a:t>отпремите</a:t>
            </a:r>
            <a:r>
              <a:rPr lang="en-GB" sz="2000"/>
              <a:t> (копирате) на Веб локацију за дељење фотографија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Куповина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је највећи светски трговински центар.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Играње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На Вебу можете да играте разне врсте игара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B015-2A71-4289-A3FB-7064386C11DB}" type="slidenum">
              <a:rPr lang="en-US"/>
              <a:pPr/>
              <a:t>6</a:t>
            </a:fld>
            <a:endParaRPr lang="en-US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b="1"/>
              <a:t>Веза широког пропусног опсега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С</a:t>
            </a:r>
            <a:r>
              <a:rPr lang="en-GB" sz="2400"/>
              <a:t>тално сте повезани са Интернетом и можете да прегледате Веб странице и преузимате датотеке веома брзо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400"/>
              <a:t>Дигитална претплатничка линија (</a:t>
            </a:r>
            <a:r>
              <a:rPr lang="en-GB" sz="2400" b="1" i="1"/>
              <a:t>DSL</a:t>
            </a:r>
            <a:r>
              <a:rPr lang="en-GB" sz="2400"/>
              <a:t>) и кабловска технологија</a:t>
            </a:r>
            <a:endParaRPr lang="en-GB" sz="2400" b="1"/>
          </a:p>
          <a:p>
            <a:pPr>
              <a:lnSpc>
                <a:spcPct val="90000"/>
              </a:lnSpc>
            </a:pPr>
            <a:r>
              <a:rPr lang="en-GB" sz="2800" b="1"/>
              <a:t>Позивна веза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К</a:t>
            </a:r>
            <a:r>
              <a:rPr lang="en-GB" sz="2400"/>
              <a:t>ористи позивни модем за повезивање рачунара са Интернетом путем стандардне телефонске линије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400"/>
              <a:t>П</a:t>
            </a:r>
            <a:r>
              <a:rPr lang="en-GB" sz="2400"/>
              <a:t>озивна веза је спорија и захтева успостављање везе сваки пут када желите да користите Интернет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6C45-1E25-40DC-ADA7-F9BAD399F521}" type="slidenum">
              <a:rPr lang="en-US"/>
              <a:pPr/>
              <a:t>7</a:t>
            </a:fld>
            <a:endParaRPr lang="en-US"/>
          </a:p>
        </p:txBody>
      </p:sp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Отворите чаробњак за повезивање са Интернетом тако што ћете кликнути на дугме </a:t>
            </a:r>
            <a:r>
              <a:rPr lang="en-GB" b="1"/>
              <a:t>Старт</a:t>
            </a:r>
            <a:endParaRPr lang="sr-Cyrl-CS" b="1"/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en-GB" b="1"/>
              <a:t>Контролна табла </a:t>
            </a:r>
            <a:r>
              <a:rPr lang="sr-Cyrl-CS" b="1"/>
              <a:t>(</a:t>
            </a:r>
            <a:r>
              <a:rPr lang="sr-Latn-CS" b="1"/>
              <a:t>Control Panel</a:t>
            </a:r>
            <a:r>
              <a:rPr lang="sr-Cyrl-CS" b="1"/>
              <a:t>)</a:t>
            </a:r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sr-Cyrl-CS" b="1"/>
              <a:t>Мрежне везе (</a:t>
            </a:r>
            <a:r>
              <a:rPr lang="en-GB" b="1"/>
              <a:t>Network Connections</a:t>
            </a:r>
            <a:r>
              <a:rPr lang="sr-Cyrl-CS" b="1"/>
              <a:t>)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И затим </a:t>
            </a:r>
            <a:r>
              <a:rPr lang="en-GB"/>
              <a:t>изабрати ставку </a:t>
            </a:r>
            <a:r>
              <a:rPr lang="sr-Cyrl-CS" b="1"/>
              <a:t>Креирајте нову везу (</a:t>
            </a:r>
            <a:r>
              <a:rPr lang="en-GB" b="1"/>
              <a:t>Create a new connection</a:t>
            </a:r>
            <a:r>
              <a:rPr lang="sr-Cyrl-CS" b="1"/>
              <a:t>)</a:t>
            </a:r>
            <a:endParaRPr lang="sr-Latn-CS"/>
          </a:p>
        </p:txBody>
      </p:sp>
      <p:pic>
        <p:nvPicPr>
          <p:cNvPr id="986116" name="pageContainer0_ID0E3GAC" descr="Slika dugmeta „Start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0263" y="2484438"/>
            <a:ext cx="417512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8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Први кораци са Вебом</a:t>
            </a:r>
            <a:endParaRPr lang="sr-Latn-CS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/>
              <a:t>Програми који омогућавају кретање и читање садржаја Веба зову се </a:t>
            </a:r>
            <a:endParaRPr lang="sr-Latn-CS"/>
          </a:p>
          <a:p>
            <a:pPr lvl="1">
              <a:lnSpc>
                <a:spcPct val="95000"/>
              </a:lnSpc>
            </a:pPr>
            <a:r>
              <a:rPr lang="en-GB"/>
              <a:t>прегледачи</a:t>
            </a:r>
            <a:r>
              <a:rPr lang="sr-Cyrl-CS"/>
              <a:t> или претраживачи</a:t>
            </a:r>
            <a:r>
              <a:rPr lang="en-GB"/>
              <a:t> (</a:t>
            </a:r>
            <a:r>
              <a:rPr lang="en-GB" b="1" i="1"/>
              <a:t>browsers</a:t>
            </a:r>
            <a:r>
              <a:rPr lang="en-GB"/>
              <a:t>)</a:t>
            </a:r>
            <a:endParaRPr lang="sr-Latn-CS"/>
          </a:p>
          <a:p>
            <a:pPr>
              <a:lnSpc>
                <a:spcPct val="95000"/>
              </a:lnSpc>
            </a:pPr>
            <a:r>
              <a:rPr lang="en-GB"/>
              <a:t>Најпознатији Веб </a:t>
            </a:r>
            <a:r>
              <a:rPr lang="sr-Cyrl-CS"/>
              <a:t>претраживачи</a:t>
            </a:r>
            <a:r>
              <a:rPr lang="en-GB"/>
              <a:t> су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sr-Latn-RS" b="1" i="1" smtClean="0"/>
              <a:t>Google Chrome</a:t>
            </a:r>
            <a:r>
              <a:rPr lang="en-GB" b="1" i="1" smtClean="0"/>
              <a:t>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Internet </a:t>
            </a:r>
            <a:r>
              <a:rPr lang="en-GB" b="1" i="1"/>
              <a:t>Explorer,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Mozilla,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Opera</a:t>
            </a:r>
            <a:r>
              <a:rPr lang="en-GB" b="1" i="1"/>
              <a:t>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Safari</a:t>
            </a:r>
            <a:endParaRPr lang="sr-Latn-CS" b="1" i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Медицинска статистика и 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9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5450" y="71436"/>
            <a:ext cx="8261350" cy="1143000"/>
          </a:xfrm>
        </p:spPr>
        <p:txBody>
          <a:bodyPr/>
          <a:lstStyle/>
          <a:p>
            <a:r>
              <a:rPr lang="ru-RU" sz="2600" smtClean="0"/>
              <a:t>Учешће </a:t>
            </a:r>
            <a:r>
              <a:rPr lang="ru-RU" sz="2600"/>
              <a:t>претраживача у </a:t>
            </a:r>
            <a:r>
              <a:rPr lang="sr-Cyrl-CS" sz="2600"/>
              <a:t>свету од августа </a:t>
            </a:r>
            <a:r>
              <a:rPr lang="ru-RU" sz="2600"/>
              <a:t>201</a:t>
            </a:r>
            <a:r>
              <a:rPr lang="sr-Cyrl-CS" sz="2600"/>
              <a:t>3</a:t>
            </a:r>
            <a:r>
              <a:rPr lang="ru-RU" sz="2600"/>
              <a:t>. годин</a:t>
            </a:r>
            <a:r>
              <a:rPr lang="sr-Cyrl-CS" sz="2600"/>
              <a:t>е до августа </a:t>
            </a:r>
            <a:r>
              <a:rPr lang="ru-RU" sz="2600"/>
              <a:t>201</a:t>
            </a:r>
            <a:r>
              <a:rPr lang="sr-Cyrl-CS" sz="2600"/>
              <a:t>4</a:t>
            </a:r>
            <a:r>
              <a:rPr lang="ru-RU" sz="2600"/>
              <a:t>. годин</a:t>
            </a:r>
            <a:r>
              <a:rPr lang="sr-Cyrl-CS" sz="2600"/>
              <a:t>е </a:t>
            </a:r>
            <a:r>
              <a:rPr lang="ru-RU" sz="2600"/>
              <a:t>(извор </a:t>
            </a:r>
            <a:r>
              <a:rPr lang="it-IT" sz="2600" u="sng">
                <a:hlinkClick r:id="rId3"/>
              </a:rPr>
              <a:t>http</a:t>
            </a:r>
            <a:r>
              <a:rPr lang="ru-RU" sz="2600" u="sng">
                <a:hlinkClick r:id="rId3"/>
              </a:rPr>
              <a:t>://</a:t>
            </a:r>
            <a:r>
              <a:rPr lang="it-IT" sz="2600" u="sng">
                <a:hlinkClick r:id="rId3"/>
              </a:rPr>
              <a:t>gs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statcounter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com</a:t>
            </a:r>
            <a:r>
              <a:rPr lang="sr-Cyrl-CS" sz="2600"/>
              <a:t>)</a:t>
            </a:r>
            <a:endParaRPr lang="sr-Latn-CS" sz="2600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endParaRPr lang="sr-Latn-CS" b="1" i="1"/>
          </a:p>
        </p:txBody>
      </p:sp>
      <p:pic>
        <p:nvPicPr>
          <p:cNvPr id="1303554" name="Picture 2" descr="StatCounter-browser-ww-monthly-201308-201408-bar"/>
          <p:cNvPicPr>
            <a:picLocks noChangeAspect="1" noChangeArrowheads="1"/>
          </p:cNvPicPr>
          <p:nvPr/>
        </p:nvPicPr>
        <p:blipFill>
          <a:blip r:embed="rId4" cstate="print"/>
          <a:srcRect t="10675"/>
          <a:stretch>
            <a:fillRect/>
          </a:stretch>
        </p:blipFill>
        <p:spPr bwMode="auto">
          <a:xfrm>
            <a:off x="389465" y="1456267"/>
            <a:ext cx="844814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120</TotalTime>
  <Words>5350</Words>
  <Application>Microsoft Office PowerPoint</Application>
  <PresentationFormat>On-screen Show (4:3)</PresentationFormat>
  <Paragraphs>422</Paragraphs>
  <Slides>44</Slides>
  <Notes>43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FIT slajd predavanja</vt:lpstr>
      <vt:lpstr>      ИНТЕРНЕТ</vt:lpstr>
      <vt:lpstr>Истраживање Интернета</vt:lpstr>
      <vt:lpstr>Шта је Веб?</vt:lpstr>
      <vt:lpstr>Веб страницa Факултетa Медицинских Наука</vt:lpstr>
      <vt:lpstr>Шта можете да радите на Интернету?</vt:lpstr>
      <vt:lpstr>Повезивање са Интернетом</vt:lpstr>
      <vt:lpstr>Повезивање са Интернетом</vt:lpstr>
      <vt:lpstr>Први кораци са Вебом</vt:lpstr>
      <vt:lpstr>Учешће претраживача у свету од августа 2013. године до августа 2014. године (извор http://gs.statcounter.com)</vt:lpstr>
      <vt:lpstr>Покретање програма „Google Chrome“</vt:lpstr>
      <vt:lpstr>Уношење Веб адресе</vt:lpstr>
      <vt:lpstr>Коришћење веза</vt:lpstr>
      <vt:lpstr>Коришћење дугмади „Назад“ (Back) и „Напред“ (Forward)</vt:lpstr>
      <vt:lpstr>Коришћење менија „Недавно посећене странице“ (Recently Closed)</vt:lpstr>
      <vt:lpstr>Чување Веб странице као омиљене</vt:lpstr>
      <vt:lpstr>Коришћење листе „Историја“</vt:lpstr>
      <vt:lpstr>Машине за претраживање </vt:lpstr>
      <vt:lpstr>Машине за претраживање</vt:lpstr>
      <vt:lpstr>Машине за претраживање</vt:lpstr>
      <vt:lpstr>Матична страница претраживача Google (www.google.com)</vt:lpstr>
      <vt:lpstr>Машине за претраживање</vt:lpstr>
      <vt:lpstr>Именици</vt:lpstr>
      <vt:lpstr>Матична страница најпознатијег именика Yahoo (www.yahoo.com)</vt:lpstr>
      <vt:lpstr>Домаћи претраживач интернета (http://www.krstarica.com/)</vt:lpstr>
      <vt:lpstr>Како се трага за информацијама на Вебу?</vt:lpstr>
      <vt:lpstr>Пример 1.</vt:lpstr>
      <vt:lpstr>Претрага адресе свих Веб страна на којима се спомиње и медицина и срце и напад</vt:lpstr>
      <vt:lpstr>Пример 2.</vt:lpstr>
      <vt:lpstr>Пример 3.</vt:lpstr>
      <vt:lpstr>Напредна претрага у Google</vt:lpstr>
      <vt:lpstr>Напредна претрага у Google</vt:lpstr>
      <vt:lpstr>Машине за претраживање</vt:lpstr>
      <vt:lpstr>Машине за претраживање</vt:lpstr>
      <vt:lpstr>Рекламе на Вебу</vt:lpstr>
      <vt:lpstr>Први кораци са е-поштом</vt:lpstr>
      <vt:lpstr>Шта нам је потребно за коришћење е-поште?</vt:lpstr>
      <vt:lpstr>Подешавање програма „Microsoft Outlook“</vt:lpstr>
      <vt:lpstr>Покретање програма Outlook први пут</vt:lpstr>
      <vt:lpstr>Покретање програма Outlook први пут</vt:lpstr>
      <vt:lpstr>Покретање програма Outlook први пут</vt:lpstr>
      <vt:lpstr>Изглед основног прозора Outlook-а</vt:lpstr>
      <vt:lpstr>Изглед прозора Message</vt:lpstr>
      <vt:lpstr>Одговарање на поруку</vt:lpstr>
      <vt:lpstr>Нова порука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157</cp:revision>
  <dcterms:created xsi:type="dcterms:W3CDTF">2006-09-26T20:52:51Z</dcterms:created>
  <dcterms:modified xsi:type="dcterms:W3CDTF">2017-09-14T20:37:28Z</dcterms:modified>
</cp:coreProperties>
</file>